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  <p:sldId id="267" r:id="rId11"/>
    <p:sldId id="268" r:id="rId12"/>
    <p:sldId id="266" r:id="rId13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013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2EF6F-6D6B-4A9F-8D66-E40A62651880}" type="datetimeFigureOut">
              <a:rPr lang="he-IL" smtClean="0"/>
              <a:t>י"ח/תמוז/תשפ"ד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AAFC5-12C2-42D8-A893-3D35859EDF8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59925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2EF6F-6D6B-4A9F-8D66-E40A62651880}" type="datetimeFigureOut">
              <a:rPr lang="he-IL" smtClean="0"/>
              <a:t>י"ח/תמוז/תשפ"ד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AAFC5-12C2-42D8-A893-3D35859EDF8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65055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2EF6F-6D6B-4A9F-8D66-E40A62651880}" type="datetimeFigureOut">
              <a:rPr lang="he-IL" smtClean="0"/>
              <a:t>י"ח/תמוז/תשפ"ד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AAFC5-12C2-42D8-A893-3D35859EDF8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6681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2EF6F-6D6B-4A9F-8D66-E40A62651880}" type="datetimeFigureOut">
              <a:rPr lang="he-IL" smtClean="0"/>
              <a:t>י"ח/תמוז/תשפ"ד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AAFC5-12C2-42D8-A893-3D35859EDF8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36155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2EF6F-6D6B-4A9F-8D66-E40A62651880}" type="datetimeFigureOut">
              <a:rPr lang="he-IL" smtClean="0"/>
              <a:t>י"ח/תמוז/תשפ"ד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AAFC5-12C2-42D8-A893-3D35859EDF8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91540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2EF6F-6D6B-4A9F-8D66-E40A62651880}" type="datetimeFigureOut">
              <a:rPr lang="he-IL" smtClean="0"/>
              <a:t>י"ח/תמוז/תשפ"ד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AAFC5-12C2-42D8-A893-3D35859EDF8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3993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2EF6F-6D6B-4A9F-8D66-E40A62651880}" type="datetimeFigureOut">
              <a:rPr lang="he-IL" smtClean="0"/>
              <a:t>י"ח/תמוז/תשפ"ד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AAFC5-12C2-42D8-A893-3D35859EDF8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81161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2EF6F-6D6B-4A9F-8D66-E40A62651880}" type="datetimeFigureOut">
              <a:rPr lang="he-IL" smtClean="0"/>
              <a:t>י"ח/תמוז/תשפ"ד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AAFC5-12C2-42D8-A893-3D35859EDF8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87054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2EF6F-6D6B-4A9F-8D66-E40A62651880}" type="datetimeFigureOut">
              <a:rPr lang="he-IL" smtClean="0"/>
              <a:t>י"ח/תמוז/תשפ"ד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AAFC5-12C2-42D8-A893-3D35859EDF8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93760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2EF6F-6D6B-4A9F-8D66-E40A62651880}" type="datetimeFigureOut">
              <a:rPr lang="he-IL" smtClean="0"/>
              <a:t>י"ח/תמוז/תשפ"ד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AAFC5-12C2-42D8-A893-3D35859EDF8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09956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2EF6F-6D6B-4A9F-8D66-E40A62651880}" type="datetimeFigureOut">
              <a:rPr lang="he-IL" smtClean="0"/>
              <a:t>י"ח/תמוז/תשפ"ד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AAFC5-12C2-42D8-A893-3D35859EDF8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56133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2EF6F-6D6B-4A9F-8D66-E40A62651880}" type="datetimeFigureOut">
              <a:rPr lang="he-IL" smtClean="0"/>
              <a:t>י"ח/תמוז/תשפ"ד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AAFC5-12C2-42D8-A893-3D35859EDF8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66512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f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18262" y="931025"/>
            <a:ext cx="6833062" cy="1754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3600" dirty="0"/>
              <a:t>דגשים פרקטיים מתוך נוהל מתן דם ביחס לנטילת דגימות לסוג וסקר, אימות </a:t>
            </a:r>
            <a:r>
              <a:rPr lang="he-IL" sz="3600" dirty="0" smtClean="0"/>
              <a:t>נתונים ומתן </a:t>
            </a:r>
            <a:r>
              <a:rPr lang="he-IL" sz="3600" dirty="0"/>
              <a:t>מוצרי דם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4276" y="5212080"/>
            <a:ext cx="2427317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err="1" smtClean="0"/>
              <a:t>חאזם</a:t>
            </a:r>
            <a:r>
              <a:rPr lang="he-IL" dirty="0" smtClean="0"/>
              <a:t> </a:t>
            </a:r>
            <a:r>
              <a:rPr lang="he-IL" dirty="0" err="1" smtClean="0"/>
              <a:t>עטאללה</a:t>
            </a:r>
            <a:endParaRPr lang="he-IL" dirty="0" smtClean="0"/>
          </a:p>
          <a:p>
            <a:r>
              <a:rPr lang="he-IL" dirty="0" smtClean="0"/>
              <a:t>המטולוגיה ובנק הדם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720305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/>
          <p:cNvPicPr>
            <a:picLocks noChangeAspect="1"/>
          </p:cNvPicPr>
          <p:nvPr/>
        </p:nvPicPr>
        <p:blipFill rotWithShape="1">
          <a:blip r:embed="rId2"/>
          <a:srcRect l="35576" t="12768" r="35108" b="17411"/>
          <a:stretch/>
        </p:blipFill>
        <p:spPr>
          <a:xfrm>
            <a:off x="4049484" y="71219"/>
            <a:ext cx="5068389" cy="6786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1316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dirty="0" smtClean="0"/>
              <a:t>אחוז פסילות דגימות בבנק הדם</a:t>
            </a:r>
            <a:br>
              <a:rPr lang="he-IL" dirty="0" smtClean="0"/>
            </a:br>
            <a:r>
              <a:rPr lang="he-IL" dirty="0" smtClean="0"/>
              <a:t>חציון 1 2024</a:t>
            </a:r>
            <a:endParaRPr lang="he-IL" dirty="0"/>
          </a:p>
        </p:txBody>
      </p:sp>
      <p:graphicFrame>
        <p:nvGraphicFramePr>
          <p:cNvPr id="4" name="מציין מיקום תוכן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1618789"/>
              </p:ext>
            </p:extLst>
          </p:nvPr>
        </p:nvGraphicFramePr>
        <p:xfrm>
          <a:off x="1489166" y="2299061"/>
          <a:ext cx="9718764" cy="3174276"/>
        </p:xfrm>
        <a:graphic>
          <a:graphicData uri="http://schemas.openxmlformats.org/drawingml/2006/table">
            <a:tbl>
              <a:tblPr rtl="1"/>
              <a:tblGrid>
                <a:gridCol w="4263691">
                  <a:extLst>
                    <a:ext uri="{9D8B030D-6E8A-4147-A177-3AD203B41FA5}">
                      <a16:colId xmlns:a16="http://schemas.microsoft.com/office/drawing/2014/main" val="2019066509"/>
                    </a:ext>
                  </a:extLst>
                </a:gridCol>
                <a:gridCol w="3769517">
                  <a:extLst>
                    <a:ext uri="{9D8B030D-6E8A-4147-A177-3AD203B41FA5}">
                      <a16:colId xmlns:a16="http://schemas.microsoft.com/office/drawing/2014/main" val="4127947318"/>
                    </a:ext>
                  </a:extLst>
                </a:gridCol>
                <a:gridCol w="1685556">
                  <a:extLst>
                    <a:ext uri="{9D8B030D-6E8A-4147-A177-3AD203B41FA5}">
                      <a16:colId xmlns:a16="http://schemas.microsoft.com/office/drawing/2014/main" val="2883087726"/>
                    </a:ext>
                  </a:extLst>
                </a:gridCol>
              </a:tblGrid>
              <a:tr h="400961"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הערת פסילה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מספר פסילות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אחוז מסך פסילות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6860988"/>
                  </a:ext>
                </a:extLst>
              </a:tr>
              <a:tr h="350841"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חסרה חתימה של מזהה   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45.07%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3154076"/>
                  </a:ext>
                </a:extLst>
              </a:tr>
              <a:tr h="350841"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חסרה חתימה על המבחנה   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26.76%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1483884"/>
                  </a:ext>
                </a:extLst>
              </a:tr>
              <a:tr h="350841"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חסרה חתימה של רופא נוטל הדגימה   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15.49%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6810923"/>
                  </a:ext>
                </a:extLst>
              </a:tr>
              <a:tr h="350841"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חסרים פרטים מזהים על טופס ההזמנה   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8.45%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4729777"/>
                  </a:ext>
                </a:extLst>
              </a:tr>
              <a:tr h="350841"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פרטים על הטופס והמבחנה לא מתאימים   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2.82%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3218355"/>
                  </a:ext>
                </a:extLst>
              </a:tr>
              <a:tr h="350841"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חסרים פרטים על המבחנה   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1.41%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0812682"/>
                  </a:ext>
                </a:extLst>
              </a:tr>
              <a:tr h="317428"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6797613"/>
                  </a:ext>
                </a:extLst>
              </a:tr>
              <a:tr h="350841"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סה"כ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67174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38741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36123" y="2635135"/>
            <a:ext cx="7614458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7200" dirty="0" smtClean="0"/>
              <a:t>תודה</a:t>
            </a: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91793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01884" y="1005840"/>
            <a:ext cx="8986058" cy="258532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fontAlgn="base"/>
            <a:r>
              <a:rPr lang="he-IL" b="1" dirty="0"/>
              <a:t>רקע </a:t>
            </a:r>
            <a:endParaRPr lang="en-US" dirty="0"/>
          </a:p>
          <a:p>
            <a:endParaRPr lang="he-IL" dirty="0" smtClean="0"/>
          </a:p>
          <a:p>
            <a:r>
              <a:rPr lang="he-IL" dirty="0" smtClean="0"/>
              <a:t>עירוי </a:t>
            </a:r>
            <a:r>
              <a:rPr lang="he-IL" dirty="0"/>
              <a:t>דם למטופל הינה פעולה המחייבת זהירות והקפדה בכל שלביה. מתן דם עלול להיות מסוכן אם אינו נעשה כראוי ויכול לגרום לסיבוכים ואף למוות . </a:t>
            </a:r>
            <a:endParaRPr lang="en-US" dirty="0"/>
          </a:p>
          <a:p>
            <a:pPr lvl="0" fontAlgn="base"/>
            <a:endParaRPr lang="he-IL" b="1" dirty="0" smtClean="0"/>
          </a:p>
          <a:p>
            <a:pPr lvl="0" fontAlgn="base"/>
            <a:r>
              <a:rPr lang="he-IL" b="1" dirty="0" smtClean="0"/>
              <a:t>מטרות </a:t>
            </a:r>
            <a:endParaRPr lang="en-US" dirty="0"/>
          </a:p>
          <a:p>
            <a:endParaRPr lang="he-IL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dirty="0" smtClean="0"/>
              <a:t>קביעת </a:t>
            </a:r>
            <a:r>
              <a:rPr lang="he-IL" dirty="0"/>
              <a:t>הנחיות ברורות ואחידות למתן דם ומוצריו. </a:t>
            </a:r>
            <a:endParaRPr lang="he-IL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dirty="0" smtClean="0"/>
              <a:t>תהליך לקיחת דם לסוג וסקר</a:t>
            </a:r>
            <a:endParaRPr lang="he-IL" dirty="0"/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7445" y="4220095"/>
            <a:ext cx="2733675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085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45426" y="282632"/>
            <a:ext cx="8969433" cy="59093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he-IL" b="1" dirty="0" smtClean="0"/>
              <a:t>הגדרות:</a:t>
            </a:r>
          </a:p>
          <a:p>
            <a:pPr>
              <a:lnSpc>
                <a:spcPct val="150000"/>
              </a:lnSpc>
            </a:pPr>
            <a:endParaRPr lang="he-IL" b="1" dirty="0"/>
          </a:p>
          <a:p>
            <a:pPr lvl="1" fontAlgn="base">
              <a:lnSpc>
                <a:spcPct val="150000"/>
              </a:lnSpc>
            </a:pPr>
            <a:r>
              <a:rPr lang="he-IL" b="1" dirty="0"/>
              <a:t>זיהוי</a:t>
            </a:r>
            <a:r>
              <a:rPr lang="he-IL" dirty="0"/>
              <a:t>:  תהליך זיהוי מטופלים על פי נוהל מוסדי זיהוי מטופל. </a:t>
            </a:r>
            <a:endParaRPr lang="he-IL" dirty="0" smtClean="0"/>
          </a:p>
          <a:p>
            <a:pPr lvl="1" fontAlgn="base">
              <a:lnSpc>
                <a:spcPct val="150000"/>
              </a:lnSpc>
            </a:pPr>
            <a:endParaRPr lang="en-US" dirty="0"/>
          </a:p>
          <a:p>
            <a:pPr lvl="1" fontAlgn="base">
              <a:lnSpc>
                <a:spcPct val="150000"/>
              </a:lnSpc>
            </a:pPr>
            <a:r>
              <a:rPr lang="he-IL" b="1" dirty="0"/>
              <a:t>זיהוי כפול:</a:t>
            </a:r>
            <a:r>
              <a:rPr lang="he-IL" dirty="0"/>
              <a:t> זיהוי הנעשה על ידי שני אנשים, הראשון מטפל מורשה והשני איש צוות. </a:t>
            </a:r>
            <a:endParaRPr lang="he-IL" dirty="0" smtClean="0"/>
          </a:p>
          <a:p>
            <a:pPr lvl="1" fontAlgn="base">
              <a:lnSpc>
                <a:spcPct val="150000"/>
              </a:lnSpc>
            </a:pPr>
            <a:endParaRPr lang="he-IL" dirty="0"/>
          </a:p>
          <a:p>
            <a:pPr lvl="1" fontAlgn="base">
              <a:lnSpc>
                <a:spcPct val="150000"/>
              </a:lnSpc>
            </a:pPr>
            <a:r>
              <a:rPr lang="he-IL" b="1" dirty="0"/>
              <a:t>מטפל מורשה": </a:t>
            </a:r>
            <a:endParaRPr lang="en-US" dirty="0"/>
          </a:p>
          <a:p>
            <a:pPr lvl="2" fontAlgn="base">
              <a:lnSpc>
                <a:spcPct val="150000"/>
              </a:lnSpc>
            </a:pPr>
            <a:r>
              <a:rPr lang="he-IL" dirty="0"/>
              <a:t>רופא או </a:t>
            </a:r>
            <a:r>
              <a:rPr lang="he-IL" dirty="0" err="1"/>
              <a:t>סטאז’ר</a:t>
            </a:r>
            <a:r>
              <a:rPr lang="he-IL" dirty="0"/>
              <a:t> </a:t>
            </a:r>
            <a:r>
              <a:rPr lang="he-IL" dirty="0" smtClean="0"/>
              <a:t>ברפואה, </a:t>
            </a:r>
            <a:r>
              <a:rPr lang="he-IL" dirty="0" smtClean="0"/>
              <a:t>אח/אחות (קורס על </a:t>
            </a:r>
            <a:r>
              <a:rPr lang="he-IL" dirty="0" err="1" smtClean="0"/>
              <a:t>בסיסי,מיון,טיפול</a:t>
            </a:r>
            <a:r>
              <a:rPr lang="he-IL" dirty="0" smtClean="0"/>
              <a:t> </a:t>
            </a:r>
            <a:r>
              <a:rPr lang="he-IL" dirty="0" err="1" smtClean="0"/>
              <a:t>נמרץ,חדר</a:t>
            </a:r>
            <a:r>
              <a:rPr lang="he-IL" dirty="0" smtClean="0"/>
              <a:t> לידה) </a:t>
            </a:r>
            <a:r>
              <a:rPr lang="he-IL" dirty="0"/>
              <a:t>שעבר הדרכה ובחינה בלומדת הדם, קיבל אישור על כך </a:t>
            </a:r>
            <a:r>
              <a:rPr lang="he-IL" dirty="0" smtClean="0"/>
              <a:t>והרשאה </a:t>
            </a:r>
            <a:r>
              <a:rPr lang="he-IL" dirty="0"/>
              <a:t>ללקיחת דגימת דם לקביעת סוג דם לצורך הכנת דם ומתן מרכיבי דם</a:t>
            </a:r>
            <a:r>
              <a:rPr lang="he-IL" dirty="0" smtClean="0"/>
              <a:t>.</a:t>
            </a:r>
          </a:p>
          <a:p>
            <a:pPr lvl="2" fontAlgn="base">
              <a:lnSpc>
                <a:spcPct val="150000"/>
              </a:lnSpc>
            </a:pPr>
            <a:r>
              <a:rPr lang="he-IL" dirty="0" smtClean="0"/>
              <a:t> </a:t>
            </a:r>
            <a:r>
              <a:rPr lang="he-IL" dirty="0"/>
              <a:t>את האישור יש לחדש אחת </a:t>
            </a:r>
            <a:r>
              <a:rPr lang="he-IL" dirty="0" smtClean="0"/>
              <a:t>לשנתיים.</a:t>
            </a:r>
          </a:p>
          <a:p>
            <a:pPr lvl="2" fontAlgn="base">
              <a:lnSpc>
                <a:spcPct val="150000"/>
              </a:lnSpc>
            </a:pPr>
            <a:r>
              <a:rPr lang="he-IL" b="1" dirty="0" smtClean="0"/>
              <a:t>איש </a:t>
            </a:r>
            <a:r>
              <a:rPr lang="he-IL" b="1" dirty="0"/>
              <a:t>צוות- מזהה שני</a:t>
            </a:r>
            <a:r>
              <a:rPr lang="he-IL" dirty="0"/>
              <a:t> – איש צוות רפואה </a:t>
            </a:r>
            <a:r>
              <a:rPr lang="he-IL" dirty="0" smtClean="0"/>
              <a:t>(רופא </a:t>
            </a:r>
            <a:r>
              <a:rPr lang="he-IL" dirty="0"/>
              <a:t>או </a:t>
            </a:r>
            <a:r>
              <a:rPr lang="he-IL" dirty="0" smtClean="0"/>
              <a:t>סטז'ר) </a:t>
            </a:r>
            <a:r>
              <a:rPr lang="he-IL" dirty="0"/>
              <a:t>או אחות מוסמכת שהוכשרה לביצוע  הפעולה, בין אם עונים להגדרה מטפל ובין אם </a:t>
            </a:r>
            <a:r>
              <a:rPr lang="he-IL" dirty="0" smtClean="0"/>
              <a:t>לא </a:t>
            </a:r>
            <a:r>
              <a:rPr lang="he-IL" dirty="0"/>
              <a:t>ובלבד שנבחנו בלומדת הדם </a:t>
            </a:r>
            <a:endParaRPr lang="en-US" dirty="0"/>
          </a:p>
          <a:p>
            <a:pPr>
              <a:lnSpc>
                <a:spcPct val="150000"/>
              </a:lnSpc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669461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62051" y="931025"/>
            <a:ext cx="9410007" cy="30008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1" fontAlgn="base">
              <a:lnSpc>
                <a:spcPct val="150000"/>
              </a:lnSpc>
            </a:pPr>
            <a:r>
              <a:rPr lang="he-IL" b="1" dirty="0"/>
              <a:t>זיהוי מטופל:  </a:t>
            </a:r>
            <a:endParaRPr lang="en-US" dirty="0"/>
          </a:p>
          <a:p>
            <a:pPr marL="1200150" lvl="2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e-IL" dirty="0"/>
              <a:t>מטופל המיועד לקבל דם או מוצריו</a:t>
            </a:r>
            <a:r>
              <a:rPr lang="he-IL" b="1" u="sng" dirty="0"/>
              <a:t> חייב</a:t>
            </a:r>
            <a:r>
              <a:rPr lang="he-IL" dirty="0"/>
              <a:t> לשאת על גופו אצעדת זיהוי </a:t>
            </a:r>
            <a:r>
              <a:rPr lang="he-IL" dirty="0" smtClean="0"/>
              <a:t>במידה </a:t>
            </a:r>
            <a:r>
              <a:rPr lang="he-IL" dirty="0"/>
              <a:t>ולא ניתן</a:t>
            </a:r>
            <a:r>
              <a:rPr lang="he-IL" dirty="0" smtClean="0"/>
              <a:t>,</a:t>
            </a:r>
          </a:p>
          <a:p>
            <a:pPr lvl="2" fontAlgn="base">
              <a:lnSpc>
                <a:spcPct val="150000"/>
              </a:lnSpc>
            </a:pPr>
            <a:r>
              <a:rPr lang="he-IL" dirty="0" smtClean="0"/>
              <a:t> </a:t>
            </a:r>
            <a:r>
              <a:rPr lang="he-IL" dirty="0"/>
              <a:t>תוצמד מדבקה על גופו של המטופל במקום הנראה </a:t>
            </a:r>
            <a:r>
              <a:rPr lang="he-IL" dirty="0" smtClean="0"/>
              <a:t>לעין, </a:t>
            </a:r>
            <a:r>
              <a:rPr lang="he-IL" dirty="0"/>
              <a:t>עליה מופיעים פרטים מזהים של המטופל: שם פרטי, שם משפחה, מספר תעודת זהות, מחלקה, כמפורט בנוהל זיהוי מטופל. </a:t>
            </a:r>
            <a:endParaRPr lang="en-US" dirty="0"/>
          </a:p>
          <a:p>
            <a:pPr marL="1200150" lvl="2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e-IL" dirty="0"/>
              <a:t>לפני כל אחד מהשלבים של עירוי הדם יש לבצע זיהוי של המטופל.  </a:t>
            </a:r>
            <a:endParaRPr lang="en-US" dirty="0"/>
          </a:p>
          <a:p>
            <a:pPr marL="1200150" lvl="2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e-IL" dirty="0"/>
              <a:t>זיהוי  המטופל והתאמת מוצר הדם למטופל יעשה ליד מיטתו בלבד. </a:t>
            </a:r>
            <a:endParaRPr lang="en-US" dirty="0"/>
          </a:p>
          <a:p>
            <a:pPr>
              <a:lnSpc>
                <a:spcPct val="150000"/>
              </a:lnSpc>
            </a:pPr>
            <a:endParaRPr lang="he-IL" dirty="0"/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1592" y="4494328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5104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69622" y="174568"/>
            <a:ext cx="9850582" cy="477053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1" fontAlgn="base"/>
            <a:r>
              <a:rPr lang="he-IL" sz="1600" b="1" dirty="0"/>
              <a:t>שאיבה והעברת דגימת דם לקביעת סוג </a:t>
            </a:r>
            <a:r>
              <a:rPr lang="he-IL" sz="1600" b="1" dirty="0" smtClean="0"/>
              <a:t>והצלבה</a:t>
            </a:r>
          </a:p>
          <a:p>
            <a:pPr lvl="1" fontAlgn="base"/>
            <a:r>
              <a:rPr lang="he-IL" sz="1600" b="1" dirty="0" smtClean="0"/>
              <a:t>  </a:t>
            </a:r>
            <a:endParaRPr lang="en-US" sz="1600" dirty="0"/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he-IL" sz="1600" dirty="0"/>
              <a:t>שאיבת דם לסוג ו/או הצלבה תעשה </a:t>
            </a:r>
            <a:r>
              <a:rPr lang="he-IL" sz="1600" u="sng" dirty="0"/>
              <a:t>אך ורק על ידי מטפל מורשה</a:t>
            </a:r>
            <a:r>
              <a:rPr lang="he-IL" sz="1600" dirty="0"/>
              <a:t> לאחר שבוצע זיהוי כפול </a:t>
            </a:r>
            <a:r>
              <a:rPr lang="he-IL" sz="1600" dirty="0" smtClean="0"/>
              <a:t>(מטפל </a:t>
            </a:r>
            <a:r>
              <a:rPr lang="he-IL" sz="1600" dirty="0"/>
              <a:t>מורשה ואיש </a:t>
            </a:r>
            <a:r>
              <a:rPr lang="he-IL" sz="1600" dirty="0" smtClean="0"/>
              <a:t>צוות)</a:t>
            </a:r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he-IL" sz="1600" dirty="0" smtClean="0"/>
              <a:t>זיהוי </a:t>
            </a:r>
            <a:r>
              <a:rPr lang="he-IL" sz="1600" dirty="0"/>
              <a:t>המטופל יתבצע </a:t>
            </a:r>
            <a:r>
              <a:rPr lang="he-IL" sz="1600" u="sng" dirty="0"/>
              <a:t>ליד מיטת המטופל</a:t>
            </a:r>
            <a:r>
              <a:rPr lang="he-IL" sz="1600" dirty="0"/>
              <a:t> בצמוד ללקיחת דגימת הדם.  </a:t>
            </a:r>
            <a:endParaRPr lang="en-US" sz="1600" dirty="0"/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he-IL" sz="1600" dirty="0"/>
              <a:t>על שני המזהים לחתום בכתב ובחותמת על גבי טופס "הזמנת בדיקות" </a:t>
            </a:r>
            <a:r>
              <a:rPr lang="he-IL" sz="1600" dirty="0" smtClean="0"/>
              <a:t>כאשר </a:t>
            </a:r>
            <a:r>
              <a:rPr lang="he-IL" sz="1600" dirty="0"/>
              <a:t>הם נמצאים על יד מיטת החולה. </a:t>
            </a:r>
            <a:endParaRPr lang="en-US" sz="1600" dirty="0"/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he-IL" sz="1600" dirty="0"/>
              <a:t>תפקידו של איש הצוות הנוסף ,</a:t>
            </a:r>
            <a:r>
              <a:rPr lang="he-IL" sz="1600" b="1" dirty="0"/>
              <a:t>לאמת זיהוי החולה</a:t>
            </a:r>
            <a:r>
              <a:rPr lang="he-IL" sz="1600" dirty="0"/>
              <a:t> </a:t>
            </a:r>
            <a:r>
              <a:rPr lang="he-IL" sz="1600" b="1" dirty="0"/>
              <a:t>בעת ביצוע שאיבת הדם</a:t>
            </a:r>
            <a:r>
              <a:rPr lang="he-IL" sz="1600" dirty="0"/>
              <a:t> ולחתום בחתימתו  על ביצוע הפעולה, בטופס " הזמנת בדיקות" </a:t>
            </a:r>
            <a:r>
              <a:rPr lang="he-IL" sz="1600" dirty="0" smtClean="0"/>
              <a:t>לצד </a:t>
            </a:r>
            <a:r>
              <a:rPr lang="he-IL" sz="1600" dirty="0"/>
              <a:t>חתימתו של  המטפל שואב הדם </a:t>
            </a:r>
            <a:r>
              <a:rPr lang="he-IL" sz="1600" b="1" u="sng" dirty="0" smtClean="0"/>
              <a:t>. חתימתו </a:t>
            </a:r>
            <a:r>
              <a:rPr lang="he-IL" sz="1600" b="1" u="sng" dirty="0"/>
              <a:t>מהווה הצהרה שבדק את זהות המטופל, והמבחנה החתומה והטפסים הממולאים </a:t>
            </a:r>
            <a:r>
              <a:rPr lang="he-IL" sz="1600" b="1" u="sng" dirty="0" smtClean="0"/>
              <a:t> </a:t>
            </a:r>
            <a:r>
              <a:rPr lang="he-IL" sz="1600" b="1" u="sng" dirty="0"/>
              <a:t>שייכים למטופל שזיהה </a:t>
            </a:r>
            <a:r>
              <a:rPr lang="he-IL" sz="1600" dirty="0"/>
              <a:t>. </a:t>
            </a:r>
            <a:endParaRPr lang="en-US" sz="1600" dirty="0"/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he-IL" sz="1600" dirty="0" smtClean="0"/>
              <a:t>על </a:t>
            </a:r>
            <a:r>
              <a:rPr lang="he-IL" sz="1600" dirty="0"/>
              <a:t>המבחנה תודבק מדבקה עם פרטים דמוגרפים של המטופל, חותמת וחתימה ידנית של מטפל מורשה.  </a:t>
            </a:r>
            <a:endParaRPr lang="en-US" sz="1600" dirty="0"/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he-IL" sz="1600" dirty="0" smtClean="0"/>
              <a:t>על טופס הבקשה תודבק מדבקה דמוגרפית נוספת, פרטי מטפל מורשה ופרטי איש צוות </a:t>
            </a:r>
            <a:endParaRPr lang="en-US" sz="1600" dirty="0" smtClean="0"/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he-IL" sz="1600" dirty="0" smtClean="0"/>
              <a:t>את המדבקות יש </a:t>
            </a:r>
            <a:r>
              <a:rPr lang="he-IL" sz="1600" b="1" dirty="0" smtClean="0"/>
              <a:t>להדביק ליד מיטת המטופל </a:t>
            </a:r>
            <a:r>
              <a:rPr lang="he-IL" sz="1600" dirty="0" smtClean="0"/>
              <a:t>בזמן לקיחת הדגימה בנוכחות המזהה לפני חתימה על טופס ההזמנה. </a:t>
            </a:r>
            <a:endParaRPr lang="en-US" sz="1600" dirty="0" smtClean="0"/>
          </a:p>
          <a:p>
            <a:pPr lvl="2" fontAlgn="base"/>
            <a:endParaRPr lang="en-US" sz="1600" dirty="0"/>
          </a:p>
          <a:p>
            <a:r>
              <a:rPr lang="en-US" sz="1600" dirty="0"/>
              <a:t> </a:t>
            </a:r>
          </a:p>
          <a:p>
            <a:pPr lvl="2" fontAlgn="base"/>
            <a:r>
              <a:rPr lang="he-IL" sz="1600" dirty="0"/>
              <a:t>לאחר לקיחת הדם על לוקח הדם והמזהה הנוסף לשוב ולוודא את ההתאמה של הפרטים על גבי </a:t>
            </a:r>
            <a:endParaRPr lang="en-US" sz="1600" dirty="0"/>
          </a:p>
          <a:p>
            <a:r>
              <a:rPr lang="he-IL" sz="1600" dirty="0" smtClean="0"/>
              <a:t>                המדבקות </a:t>
            </a:r>
            <a:r>
              <a:rPr lang="he-IL" sz="1600" dirty="0"/>
              <a:t>המודבקות למבחנה לפרטים הנמצאים על גבי אצעדת הזיהוי. </a:t>
            </a:r>
            <a:endParaRPr lang="he-IL" sz="1600" dirty="0" smtClean="0"/>
          </a:p>
          <a:p>
            <a:r>
              <a:rPr lang="he-IL" sz="1600" dirty="0" smtClean="0"/>
              <a:t>                כמו </a:t>
            </a:r>
            <a:r>
              <a:rPr lang="he-IL" sz="1600" dirty="0"/>
              <a:t>כן עליהם לוודא את הפרטים בעל פה מול </a:t>
            </a:r>
            <a:r>
              <a:rPr lang="he-IL" sz="1600" dirty="0" smtClean="0"/>
              <a:t>החולה במידת האפשר </a:t>
            </a:r>
            <a:r>
              <a:rPr lang="he-IL" sz="1600" dirty="0"/>
              <a:t>. </a:t>
            </a:r>
            <a:endParaRPr lang="en-US" sz="1600" dirty="0"/>
          </a:p>
          <a:p>
            <a:endParaRPr lang="he-IL" sz="1600" dirty="0"/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934" y="4619018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046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67891" y="141315"/>
            <a:ext cx="9385069" cy="64325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1" fontAlgn="base"/>
            <a:r>
              <a:rPr lang="he-IL" b="1" dirty="0"/>
              <a:t>הזמנת דם או מוצריו מבנק הדם </a:t>
            </a:r>
            <a:r>
              <a:rPr lang="he-IL" b="1" dirty="0" smtClean="0"/>
              <a:t>:</a:t>
            </a:r>
          </a:p>
          <a:p>
            <a:pPr lvl="1" fontAlgn="base"/>
            <a:endParaRPr lang="en-US" dirty="0"/>
          </a:p>
          <a:p>
            <a:pPr marL="1200150" lvl="2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e-IL" dirty="0"/>
              <a:t>ההזמנה </a:t>
            </a:r>
            <a:r>
              <a:rPr lang="he-IL" dirty="0" smtClean="0"/>
              <a:t>על </a:t>
            </a:r>
            <a:r>
              <a:rPr lang="he-IL" dirty="0"/>
              <a:t>פי הוראת </a:t>
            </a:r>
            <a:r>
              <a:rPr lang="he-IL" dirty="0" smtClean="0"/>
              <a:t>רופא </a:t>
            </a:r>
            <a:r>
              <a:rPr lang="he-IL" dirty="0"/>
              <a:t>תעשה באמצעות טופס " הזמנת בדיקות </a:t>
            </a:r>
            <a:r>
              <a:rPr lang="he-IL" dirty="0" smtClean="0"/>
              <a:t>"</a:t>
            </a:r>
          </a:p>
          <a:p>
            <a:pPr marL="1200150" lvl="2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e-IL" dirty="0" smtClean="0"/>
              <a:t>ההזמנה </a:t>
            </a:r>
            <a:r>
              <a:rPr lang="he-IL" dirty="0"/>
              <a:t>תכלול את הפרטים הבאים, וזאת לאחר שאומתו: </a:t>
            </a:r>
            <a:endParaRPr lang="en-US" dirty="0"/>
          </a:p>
          <a:p>
            <a:pPr lvl="3" fontAlgn="base">
              <a:lnSpc>
                <a:spcPct val="150000"/>
              </a:lnSpc>
            </a:pPr>
            <a:r>
              <a:rPr lang="he-IL" dirty="0"/>
              <a:t>זיהוי מלא של פרטי החולה:  שם פרטי, שם משפחה שם האב, מספר תעודת זהות, מספר אשפוז, מין, גיל ושם המחלקה </a:t>
            </a:r>
            <a:r>
              <a:rPr lang="he-IL" dirty="0" smtClean="0"/>
              <a:t>(מדבקת מחשב</a:t>
            </a:r>
            <a:r>
              <a:rPr lang="he-IL" dirty="0"/>
              <a:t>)</a:t>
            </a:r>
            <a:r>
              <a:rPr lang="he-IL" dirty="0" smtClean="0"/>
              <a:t> </a:t>
            </a:r>
            <a:endParaRPr lang="en-US" dirty="0"/>
          </a:p>
          <a:p>
            <a:pPr lvl="3" fontAlgn="base">
              <a:lnSpc>
                <a:spcPct val="150000"/>
              </a:lnSpc>
            </a:pPr>
            <a:r>
              <a:rPr lang="he-IL" dirty="0"/>
              <a:t>מידע לגבי פרטים עירויי דם קודמים ותגובות לעירויי דם, במידה והיו. </a:t>
            </a:r>
            <a:endParaRPr lang="en-US" dirty="0"/>
          </a:p>
          <a:p>
            <a:pPr lvl="3" fontAlgn="base">
              <a:lnSpc>
                <a:spcPct val="150000"/>
              </a:lnSpc>
            </a:pPr>
            <a:r>
              <a:rPr lang="he-IL" dirty="0"/>
              <a:t>המוצר הדרוש, הכמות הנדרשת ,האם דרושה מנה מיוחדת: מסוננת ו/או מוקרנת. </a:t>
            </a:r>
            <a:endParaRPr lang="he-IL" dirty="0" smtClean="0"/>
          </a:p>
          <a:p>
            <a:pPr lvl="3" fontAlgn="base">
              <a:lnSpc>
                <a:spcPct val="150000"/>
              </a:lnSpc>
            </a:pPr>
            <a:endParaRPr lang="he-IL" dirty="0" smtClean="0"/>
          </a:p>
          <a:p>
            <a:pPr lvl="1" fontAlgn="base"/>
            <a:r>
              <a:rPr lang="he-IL" b="1" dirty="0"/>
              <a:t>ביצוע עירוי דם ומוצריו</a:t>
            </a:r>
            <a:r>
              <a:rPr lang="he-IL" dirty="0"/>
              <a:t> </a:t>
            </a:r>
            <a:r>
              <a:rPr lang="he-IL" dirty="0" smtClean="0"/>
              <a:t>:</a:t>
            </a:r>
          </a:p>
          <a:p>
            <a:pPr lvl="1" fontAlgn="base"/>
            <a:endParaRPr lang="en-US" dirty="0"/>
          </a:p>
          <a:p>
            <a:pPr lvl="2" fontAlgn="base"/>
            <a:r>
              <a:rPr lang="he-IL" dirty="0"/>
              <a:t>בקבלת המנה אחות מורשית תבצע בדיקת התאמה הכוללת: </a:t>
            </a:r>
            <a:endParaRPr lang="en-US" dirty="0"/>
          </a:p>
          <a:p>
            <a:pPr marL="1657350" lvl="3" indent="-285750" fontAlgn="base">
              <a:buFont typeface="Arial" panose="020B0604020202020204" pitchFamily="34" charset="0"/>
              <a:buChar char="•"/>
            </a:pPr>
            <a:r>
              <a:rPr lang="he-IL" dirty="0"/>
              <a:t>תקינות המנה </a:t>
            </a:r>
            <a:r>
              <a:rPr lang="he-IL" dirty="0" smtClean="0"/>
              <a:t>ותוקפה</a:t>
            </a:r>
          </a:p>
          <a:p>
            <a:pPr marL="1657350" lvl="3" indent="-285750" fontAlgn="base">
              <a:buFont typeface="Arial" panose="020B0604020202020204" pitchFamily="34" charset="0"/>
              <a:buChar char="•"/>
            </a:pPr>
            <a:r>
              <a:rPr lang="he-IL" dirty="0" smtClean="0"/>
              <a:t>רישום </a:t>
            </a:r>
            <a:r>
              <a:rPr lang="he-IL" dirty="0"/>
              <a:t>ב"טופס מלווה למתן דם ומוצריו" תאריך ושעת קבלת הדם/מוצריו למחלקה</a:t>
            </a:r>
            <a:r>
              <a:rPr lang="he-IL" dirty="0" smtClean="0"/>
              <a:t>)</a:t>
            </a:r>
          </a:p>
          <a:p>
            <a:pPr marL="1657350" lvl="3" indent="-285750" fontAlgn="base">
              <a:buFont typeface="Arial" panose="020B0604020202020204" pitchFamily="34" charset="0"/>
              <a:buChar char="•"/>
            </a:pPr>
            <a:r>
              <a:rPr lang="he-IL" dirty="0" smtClean="0"/>
              <a:t> וידוא </a:t>
            </a:r>
            <a:r>
              <a:rPr lang="he-IL" dirty="0"/>
              <a:t>קיום טופס המעיד על סוג דמו של </a:t>
            </a:r>
            <a:r>
              <a:rPr lang="he-IL" dirty="0" smtClean="0"/>
              <a:t>המטופל</a:t>
            </a:r>
            <a:endParaRPr lang="en-US" dirty="0"/>
          </a:p>
          <a:p>
            <a:pPr marL="1657350" lvl="3" indent="-285750" fontAlgn="base">
              <a:buFont typeface="Arial" panose="020B0604020202020204" pitchFamily="34" charset="0"/>
              <a:buChar char="•"/>
            </a:pPr>
            <a:r>
              <a:rPr lang="he-IL" dirty="0"/>
              <a:t>וידוא קיום בדיקת סוג הדם וסקר הנוגדנים ואם נעשה טיפול למנה, השוואה בין המנה לבין דו"ח תוצאות מעבדה כדי לוודא שאין מניעה לתת את הדם. </a:t>
            </a:r>
            <a:endParaRPr lang="en-US" dirty="0"/>
          </a:p>
          <a:p>
            <a:pPr lvl="3" fontAlgn="base">
              <a:lnSpc>
                <a:spcPct val="150000"/>
              </a:lnSpc>
            </a:pPr>
            <a:endParaRPr lang="en-US" dirty="0"/>
          </a:p>
          <a:p>
            <a:pPr lvl="1" fontAlgn="base"/>
            <a:endParaRPr lang="he-IL" sz="1600" b="1" dirty="0" smtClean="0"/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516" y="4830770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617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500745" y="249382"/>
            <a:ext cx="3461269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b="1" dirty="0"/>
              <a:t>נספח מס' </a:t>
            </a:r>
            <a:r>
              <a:rPr lang="en-US" b="1" dirty="0"/>
              <a:t>1</a:t>
            </a:r>
            <a:r>
              <a:rPr lang="he-IL" b="1" dirty="0"/>
              <a:t>: טופס הזמנת בדיקות  </a:t>
            </a:r>
            <a:endParaRPr lang="en-US" dirty="0"/>
          </a:p>
          <a:p>
            <a:endParaRPr lang="he-IL" dirty="0"/>
          </a:p>
        </p:txBody>
      </p:sp>
      <p:pic>
        <p:nvPicPr>
          <p:cNvPr id="5" name="Picture 13320"/>
          <p:cNvPicPr/>
          <p:nvPr/>
        </p:nvPicPr>
        <p:blipFill>
          <a:blip r:embed="rId2"/>
          <a:stretch>
            <a:fillRect/>
          </a:stretch>
        </p:blipFill>
        <p:spPr>
          <a:xfrm rot="5399999">
            <a:off x="4229748" y="1090309"/>
            <a:ext cx="5278667" cy="4577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049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262850" y="257695"/>
            <a:ext cx="3690851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/>
              <a:t>נספח מס' </a:t>
            </a:r>
            <a:r>
              <a:rPr lang="en-US" b="1" dirty="0"/>
              <a:t>2</a:t>
            </a:r>
            <a:r>
              <a:rPr lang="he-IL" b="1" dirty="0"/>
              <a:t>: טופס הזמנת דם ומוצריו </a:t>
            </a:r>
            <a:endParaRPr lang="en-US" dirty="0"/>
          </a:p>
          <a:p>
            <a:endParaRPr lang="he-IL" dirty="0"/>
          </a:p>
        </p:txBody>
      </p:sp>
      <p:pic>
        <p:nvPicPr>
          <p:cNvPr id="7" name="Picture 13452"/>
          <p:cNvPicPr/>
          <p:nvPr/>
        </p:nvPicPr>
        <p:blipFill>
          <a:blip r:embed="rId2"/>
          <a:stretch>
            <a:fillRect/>
          </a:stretch>
        </p:blipFill>
        <p:spPr>
          <a:xfrm>
            <a:off x="3699164" y="670906"/>
            <a:ext cx="5951912" cy="5879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7282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5265" y="465513"/>
            <a:ext cx="11371811" cy="46115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1" fontAlgn="base">
              <a:lnSpc>
                <a:spcPct val="150000"/>
              </a:lnSpc>
            </a:pPr>
            <a:r>
              <a:rPr lang="he-IL" b="1" u="sng" dirty="0"/>
              <a:t>ביצוע עירוי דם באופן </a:t>
            </a:r>
            <a:r>
              <a:rPr lang="he-IL" b="1" u="sng" dirty="0" smtClean="0"/>
              <a:t>דחוף</a:t>
            </a:r>
          </a:p>
          <a:p>
            <a:pPr lvl="1" fontAlgn="base">
              <a:lnSpc>
                <a:spcPct val="150000"/>
              </a:lnSpc>
            </a:pPr>
            <a:r>
              <a:rPr lang="he-IL" b="1" dirty="0" smtClean="0"/>
              <a:t> </a:t>
            </a:r>
            <a:endParaRPr lang="en-US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e-IL" dirty="0"/>
              <a:t>במצבים מיוחדים שבהם עיכוב במתן דם עלול לסכן את חיי החולה, ניתן לשנות את כללי העבודה הרגילים, ולתת דם </a:t>
            </a:r>
            <a:r>
              <a:rPr lang="he-IL" b="1" dirty="0"/>
              <a:t>ללא השלמת בדיקות סוג, סקר והצלבה.</a:t>
            </a:r>
            <a:r>
              <a:rPr lang="he-IL" dirty="0"/>
              <a:t> </a:t>
            </a:r>
            <a:endParaRPr lang="he-IL" dirty="0" smtClean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e-IL" dirty="0" smtClean="0"/>
              <a:t>מקבל </a:t>
            </a:r>
            <a:r>
              <a:rPr lang="he-IL" dirty="0"/>
              <a:t>עירוי דם ללא הצלבה שסוג דמו אינו ידוע חייב לקבל כדוריות אדומות דחוסות מסוג" </a:t>
            </a:r>
            <a:r>
              <a:rPr lang="en-US" dirty="0"/>
              <a:t>O</a:t>
            </a:r>
            <a:r>
              <a:rPr lang="he-IL" dirty="0"/>
              <a:t> ". </a:t>
            </a:r>
            <a:endParaRPr lang="en-US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e-IL" dirty="0" smtClean="0"/>
              <a:t>במידת </a:t>
            </a:r>
            <a:r>
              <a:rPr lang="he-IL" dirty="0"/>
              <a:t>האפשר יש לתת </a:t>
            </a:r>
            <a:r>
              <a:rPr lang="en-US" dirty="0"/>
              <a:t>Rh</a:t>
            </a:r>
            <a:r>
              <a:rPr lang="he-IL" dirty="0"/>
              <a:t> שלילי, תוך מתן עדיפות לנשים עד גיל </a:t>
            </a:r>
            <a:r>
              <a:rPr lang="en-US" dirty="0"/>
              <a:t>55</a:t>
            </a:r>
            <a:r>
              <a:rPr lang="he-IL" dirty="0"/>
              <a:t> </a:t>
            </a:r>
            <a:r>
              <a:rPr lang="he-IL" dirty="0" smtClean="0"/>
              <a:t>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e-IL" dirty="0" smtClean="0"/>
              <a:t> </a:t>
            </a:r>
            <a:r>
              <a:rPr lang="he-IL" dirty="0"/>
              <a:t>במצבים שבהם </a:t>
            </a:r>
            <a:r>
              <a:rPr lang="he-IL" dirty="0" smtClean="0"/>
              <a:t>מספר </a:t>
            </a:r>
            <a:r>
              <a:rPr lang="he-IL" dirty="0"/>
              <a:t>מנות </a:t>
            </a:r>
            <a:r>
              <a:rPr lang="en-US" dirty="0"/>
              <a:t>Rh</a:t>
            </a:r>
            <a:r>
              <a:rPr lang="he-IL" dirty="0"/>
              <a:t> שלילי מוגבל, ניתן לתת כדוריות דחוסות מסוג" </a:t>
            </a:r>
            <a:r>
              <a:rPr lang="en-US" dirty="0"/>
              <a:t>Rh "O</a:t>
            </a:r>
            <a:r>
              <a:rPr lang="he-IL" dirty="0"/>
              <a:t> חיובי. </a:t>
            </a:r>
            <a:endParaRPr lang="en-US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e-IL" dirty="0" smtClean="0"/>
              <a:t>חולה </a:t>
            </a:r>
            <a:r>
              <a:rPr lang="he-IL" dirty="0"/>
              <a:t>הזקוק לפלסמה וסוג דמו אינו ידוע יקבל פלסמה </a:t>
            </a:r>
            <a:r>
              <a:rPr lang="en-US" dirty="0"/>
              <a:t>AB</a:t>
            </a:r>
            <a:r>
              <a:rPr lang="he-IL" dirty="0" smtClean="0"/>
              <a:t>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e-IL" dirty="0" smtClean="0"/>
              <a:t>מתן </a:t>
            </a:r>
            <a:r>
              <a:rPr lang="he-IL" dirty="0"/>
              <a:t>דם ללא ביצוע סוג ו/או סקר נוגדנים ו/או ללא הצלבה ,</a:t>
            </a:r>
            <a:r>
              <a:rPr lang="he-IL" b="1" dirty="0"/>
              <a:t>ייעשה </a:t>
            </a:r>
            <a:r>
              <a:rPr lang="he-IL" b="1" u="sng" dirty="0"/>
              <a:t>רק</a:t>
            </a:r>
            <a:r>
              <a:rPr lang="he-IL" b="1" dirty="0"/>
              <a:t> לפי בקשה</a:t>
            </a:r>
            <a:r>
              <a:rPr lang="he-IL" dirty="0"/>
              <a:t> </a:t>
            </a:r>
            <a:r>
              <a:rPr lang="he-IL" b="1" dirty="0"/>
              <a:t>בכתב של</a:t>
            </a:r>
            <a:r>
              <a:rPr lang="he-IL" dirty="0"/>
              <a:t> </a:t>
            </a:r>
            <a:r>
              <a:rPr lang="he-IL" b="1" dirty="0"/>
              <a:t>רופא  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he-IL" b="1" dirty="0"/>
              <a:t>בטופס ההזמנה ו</a:t>
            </a:r>
            <a:r>
              <a:rPr lang="he-IL" b="1" u="sng" dirty="0"/>
              <a:t>בחתימתו ,</a:t>
            </a:r>
            <a:r>
              <a:rPr lang="he-IL" dirty="0"/>
              <a:t>ניתן לשלוח טופס גם אחרי הניפוק </a:t>
            </a:r>
            <a:endParaRPr lang="en-US" dirty="0"/>
          </a:p>
          <a:p>
            <a:pPr>
              <a:lnSpc>
                <a:spcPct val="150000"/>
              </a:lnSpc>
            </a:pPr>
            <a:endParaRPr lang="he-IL" dirty="0"/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563" y="4137140"/>
            <a:ext cx="1857375" cy="245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62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834</Words>
  <Application>Microsoft Office PowerPoint</Application>
  <PresentationFormat>מסך רחב</PresentationFormat>
  <Paragraphs>95</Paragraphs>
  <Slides>12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אחוז פסילות דגימות בבנק הדם חציון 1 2024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labhm</dc:creator>
  <cp:lastModifiedBy>חנא מוראני</cp:lastModifiedBy>
  <cp:revision>19</cp:revision>
  <dcterms:created xsi:type="dcterms:W3CDTF">2024-07-08T10:16:20Z</dcterms:created>
  <dcterms:modified xsi:type="dcterms:W3CDTF">2024-07-24T10:34:21Z</dcterms:modified>
</cp:coreProperties>
</file>