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9"/>
  </p:notesMasterIdLst>
  <p:sldIdLst>
    <p:sldId id="256" r:id="rId2"/>
    <p:sldId id="292" r:id="rId3"/>
    <p:sldId id="266" r:id="rId4"/>
    <p:sldId id="286" r:id="rId5"/>
    <p:sldId id="285" r:id="rId6"/>
    <p:sldId id="284" r:id="rId7"/>
    <p:sldId id="272" r:id="rId8"/>
    <p:sldId id="281" r:id="rId9"/>
    <p:sldId id="267" r:id="rId10"/>
    <p:sldId id="271" r:id="rId11"/>
    <p:sldId id="273" r:id="rId12"/>
    <p:sldId id="288" r:id="rId13"/>
    <p:sldId id="289" r:id="rId14"/>
    <p:sldId id="270" r:id="rId15"/>
    <p:sldId id="290" r:id="rId16"/>
    <p:sldId id="291" r:id="rId17"/>
    <p:sldId id="275" r:id="rId1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922"/>
    <a:srgbClr val="1F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041" autoAdjust="0"/>
    <p:restoredTop sz="80000" autoAdjust="0"/>
  </p:normalViewPr>
  <p:slideViewPr>
    <p:cSldViewPr snapToGrid="0">
      <p:cViewPr varScale="1">
        <p:scale>
          <a:sx n="74" d="100"/>
          <a:sy n="74" d="100"/>
        </p:scale>
        <p:origin x="9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אירוע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גיליון1!$A$2:$A$3</c:f>
              <c:strCache>
                <c:ptCount val="2"/>
                <c:pt idx="0">
                  <c:v>רבעון א 24</c:v>
                </c:pt>
                <c:pt idx="1">
                  <c:v>רבעון ב 24</c:v>
                </c:pt>
              </c:strCache>
            </c:strRef>
          </c:cat>
          <c:val>
            <c:numRef>
              <c:f>גיליון1!$B$2:$B$3</c:f>
              <c:numCache>
                <c:formatCode>General</c:formatCode>
                <c:ptCount val="2"/>
                <c:pt idx="0">
                  <c:v>1455</c:v>
                </c:pt>
                <c:pt idx="1">
                  <c:v>1225</c:v>
                </c:pt>
              </c:numCache>
            </c:numRef>
          </c:val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כמעט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גיליון1!$A$2:$A$3</c:f>
              <c:strCache>
                <c:ptCount val="2"/>
                <c:pt idx="0">
                  <c:v>רבעון א 24</c:v>
                </c:pt>
                <c:pt idx="1">
                  <c:v>רבעון ב 24</c:v>
                </c:pt>
              </c:strCache>
            </c:strRef>
          </c:cat>
          <c:val>
            <c:numRef>
              <c:f>גיליון1!$C$2:$C$3</c:f>
              <c:numCache>
                <c:formatCode>General</c:formatCode>
                <c:ptCount val="2"/>
                <c:pt idx="0">
                  <c:v>375</c:v>
                </c:pt>
                <c:pt idx="1">
                  <c:v>526</c:v>
                </c:pt>
              </c:numCache>
            </c:numRef>
          </c:val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תחקיר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גיליון1!$A$2:$A$3</c:f>
              <c:strCache>
                <c:ptCount val="2"/>
                <c:pt idx="0">
                  <c:v>רבעון א 24</c:v>
                </c:pt>
                <c:pt idx="1">
                  <c:v>רבעון ב 24</c:v>
                </c:pt>
              </c:strCache>
            </c:strRef>
          </c:cat>
          <c:val>
            <c:numRef>
              <c:f>גיליון1!$D$2:$D$3</c:f>
              <c:numCache>
                <c:formatCode>General</c:formatCode>
                <c:ptCount val="2"/>
                <c:pt idx="0">
                  <c:v>106</c:v>
                </c:pt>
                <c:pt idx="1">
                  <c:v>95</c:v>
                </c:pt>
              </c:numCache>
            </c:numRef>
          </c:val>
        </c:ser>
        <c:ser>
          <c:idx val="3"/>
          <c:order val="3"/>
          <c:tx>
            <c:strRef>
              <c:f>גיליון1!$E$1</c:f>
              <c:strCache>
                <c:ptCount val="1"/>
                <c:pt idx="0">
                  <c:v>זהירות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גיליון1!$A$2:$A$3</c:f>
              <c:strCache>
                <c:ptCount val="2"/>
                <c:pt idx="0">
                  <c:v>רבעון א 24</c:v>
                </c:pt>
                <c:pt idx="1">
                  <c:v>רבעון ב 24</c:v>
                </c:pt>
              </c:strCache>
            </c:strRef>
          </c:cat>
          <c:val>
            <c:numRef>
              <c:f>גיליון1!$E$2:$E$3</c:f>
              <c:numCache>
                <c:formatCode>General</c:formatCode>
                <c:ptCount val="2"/>
                <c:pt idx="0">
                  <c:v>25</c:v>
                </c:pt>
                <c:pt idx="1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807384"/>
        <c:axId val="469803464"/>
      </c:barChart>
      <c:catAx>
        <c:axId val="469807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69803464"/>
        <c:crosses val="autoZero"/>
        <c:auto val="1"/>
        <c:lblAlgn val="ctr"/>
        <c:lblOffset val="100"/>
        <c:noMultiLvlLbl val="0"/>
      </c:catAx>
      <c:valAx>
        <c:axId val="469803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69807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rtl="0">
        <a:defRPr/>
      </a:pPr>
      <a:endParaRPr lang="he-I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e-IL" sz="1800" b="1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נתוני דיווח – אירוע חריג, כמעט אירוע ל- 1000</a:t>
            </a:r>
            <a:r>
              <a:rPr lang="he-IL" sz="1800" b="1" baseline="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ימי אשפוז</a:t>
            </a:r>
            <a:endParaRPr lang="he-IL" dirty="0"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c:rich>
      </c:tx>
      <c:layout>
        <c:manualLayout>
          <c:xMode val="edge"/>
          <c:yMode val="edge"/>
          <c:x val="0.29040599560199987"/>
          <c:y val="1.69674681086194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אירוע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גיליון1!$A$2:$A$5</c:f>
              <c:strCache>
                <c:ptCount val="2"/>
                <c:pt idx="0">
                  <c:v>2023</c:v>
                </c:pt>
                <c:pt idx="1">
                  <c:v>חציון 1 2024</c:v>
                </c:pt>
              </c:strCache>
            </c:strRef>
          </c:cat>
          <c:val>
            <c:numRef>
              <c:f>גיליון1!$B$2:$B$5</c:f>
              <c:numCache>
                <c:formatCode>General</c:formatCode>
                <c:ptCount val="4"/>
                <c:pt idx="0">
                  <c:v>70.599999999999994</c:v>
                </c:pt>
                <c:pt idx="1">
                  <c:v>66.099999999999994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0B-4AB3-8138-85F84D4A8F70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כמעט אירוע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גיליון1!$A$2:$A$5</c:f>
              <c:strCache>
                <c:ptCount val="2"/>
                <c:pt idx="0">
                  <c:v>2023</c:v>
                </c:pt>
                <c:pt idx="1">
                  <c:v>חציון 1 2024</c:v>
                </c:pt>
              </c:strCache>
            </c:strRef>
          </c:cat>
          <c:val>
            <c:numRef>
              <c:f>גיליון1!$C$2:$C$5</c:f>
              <c:numCache>
                <c:formatCode>General</c:formatCode>
                <c:ptCount val="4"/>
                <c:pt idx="0">
                  <c:v>11.7</c:v>
                </c:pt>
                <c:pt idx="1">
                  <c:v>19.7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0B-4AB3-8138-85F84D4A8F70}"/>
            </c:ext>
          </c:extLst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עמודה2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גיליון1!$A$2:$A$5</c:f>
              <c:strCache>
                <c:ptCount val="2"/>
                <c:pt idx="0">
                  <c:v>2023</c:v>
                </c:pt>
                <c:pt idx="1">
                  <c:v>חציון 1 2024</c:v>
                </c:pt>
              </c:strCache>
            </c:strRef>
          </c:cat>
          <c:val>
            <c:numRef>
              <c:f>גיליון1!$D$2:$D$5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D0B-4AB3-8138-85F84D4A8F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9808168"/>
        <c:axId val="469803856"/>
      </c:barChart>
      <c:catAx>
        <c:axId val="469808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69803856"/>
        <c:crosses val="autoZero"/>
        <c:auto val="1"/>
        <c:lblAlgn val="ctr"/>
        <c:lblOffset val="100"/>
        <c:noMultiLvlLbl val="0"/>
      </c:catAx>
      <c:valAx>
        <c:axId val="46980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469808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37C6793-5562-46AC-849B-CB196CAC1608}" type="datetimeFigureOut">
              <a:rPr lang="he-IL" smtClean="0"/>
              <a:t>י"ח/תמוז/תשפ"ד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DCD57F0-AC9A-4CF6-A18D-FE74760EEB2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012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D57F0-AC9A-4CF6-A18D-FE74760EEB29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5520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D57F0-AC9A-4CF6-A18D-FE74760EEB29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0458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D57F0-AC9A-4CF6-A18D-FE74760EEB29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383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D57F0-AC9A-4CF6-A18D-FE74760EEB29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318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D57F0-AC9A-4CF6-A18D-FE74760EEB29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2008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D57F0-AC9A-4CF6-A18D-FE74760EEB29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0662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D57F0-AC9A-4CF6-A18D-FE74760EEB29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5879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D57F0-AC9A-4CF6-A18D-FE74760EEB29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6791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D57F0-AC9A-4CF6-A18D-FE74760EEB29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7271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D57F0-AC9A-4CF6-A18D-FE74760EEB29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1210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300 מיליון</a:t>
            </a:r>
            <a:r>
              <a:rPr lang="he-IL" baseline="0" dirty="0" smtClean="0"/>
              <a:t> שח בשנה [כלל המרכזים]; 30% מתיקי זהירות מבשילים לכדי תביעה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D57F0-AC9A-4CF6-A18D-FE74760EEB29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8699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D57F0-AC9A-4CF6-A18D-FE74760EEB29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0669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D57F0-AC9A-4CF6-A18D-FE74760EEB29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6937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D57F0-AC9A-4CF6-A18D-FE74760EEB29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3299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A823-FBE3-49AB-B902-D5CDB8A1104B}" type="datetimeFigureOut">
              <a:rPr lang="he-IL" smtClean="0"/>
              <a:t>י"ח/תמוז/תשפ"ד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ECBA-A0FB-409A-8C1C-E60F218018A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4550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A823-FBE3-49AB-B902-D5CDB8A1104B}" type="datetimeFigureOut">
              <a:rPr lang="he-IL" smtClean="0"/>
              <a:t>י"ח/תמוז/תשפ"ד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ECBA-A0FB-409A-8C1C-E60F218018A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539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A823-FBE3-49AB-B902-D5CDB8A1104B}" type="datetimeFigureOut">
              <a:rPr lang="he-IL" smtClean="0"/>
              <a:t>י"ח/תמוז/תשפ"ד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ECBA-A0FB-409A-8C1C-E60F218018A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229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A823-FBE3-49AB-B902-D5CDB8A1104B}" type="datetimeFigureOut">
              <a:rPr lang="he-IL" smtClean="0"/>
              <a:t>י"ח/תמוז/תשפ"ד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ECBA-A0FB-409A-8C1C-E60F218018A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330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A823-FBE3-49AB-B902-D5CDB8A1104B}" type="datetimeFigureOut">
              <a:rPr lang="he-IL" smtClean="0"/>
              <a:t>י"ח/תמוז/תשפ"ד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ECBA-A0FB-409A-8C1C-E60F218018A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532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A823-FBE3-49AB-B902-D5CDB8A1104B}" type="datetimeFigureOut">
              <a:rPr lang="he-IL" smtClean="0"/>
              <a:t>י"ח/תמוז/תשפ"ד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ECBA-A0FB-409A-8C1C-E60F218018A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494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A823-FBE3-49AB-B902-D5CDB8A1104B}" type="datetimeFigureOut">
              <a:rPr lang="he-IL" smtClean="0"/>
              <a:t>י"ח/תמוז/תשפ"ד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ECBA-A0FB-409A-8C1C-E60F218018A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1737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A823-FBE3-49AB-B902-D5CDB8A1104B}" type="datetimeFigureOut">
              <a:rPr lang="he-IL" smtClean="0"/>
              <a:t>י"ח/תמוז/תשפ"ד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ECBA-A0FB-409A-8C1C-E60F218018A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89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A823-FBE3-49AB-B902-D5CDB8A1104B}" type="datetimeFigureOut">
              <a:rPr lang="he-IL" smtClean="0"/>
              <a:t>י"ח/תמוז/תשפ"ד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ECBA-A0FB-409A-8C1C-E60F218018A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668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A823-FBE3-49AB-B902-D5CDB8A1104B}" type="datetimeFigureOut">
              <a:rPr lang="he-IL" smtClean="0"/>
              <a:t>י"ח/תמוז/תשפ"ד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ECBA-A0FB-409A-8C1C-E60F218018A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561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A823-FBE3-49AB-B902-D5CDB8A1104B}" type="datetimeFigureOut">
              <a:rPr lang="he-IL" smtClean="0"/>
              <a:t>י"ח/תמוז/תשפ"ד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3ECBA-A0FB-409A-8C1C-E60F218018A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7602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2A823-FBE3-49AB-B902-D5CDB8A1104B}" type="datetimeFigureOut">
              <a:rPr lang="he-IL" smtClean="0"/>
              <a:t>י"ח/תמוז/תשפ"ד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3ECBA-A0FB-409A-8C1C-E60F218018A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689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K8hFsLRY1ZM" TargetMode="Externa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riskmanage.inbal.co.il/category/10/video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290440"/>
            <a:ext cx="12192000" cy="567559"/>
          </a:xfrm>
          <a:prstGeom prst="rect">
            <a:avLst/>
          </a:prstGeom>
          <a:solidFill>
            <a:srgbClr val="1F448F"/>
          </a:solidFill>
          <a:ln>
            <a:solidFill>
              <a:srgbClr val="1F4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 flipV="1">
            <a:off x="0" y="6290439"/>
            <a:ext cx="12192000" cy="45719"/>
          </a:xfrm>
          <a:prstGeom prst="rect">
            <a:avLst/>
          </a:prstGeom>
          <a:solidFill>
            <a:srgbClr val="F15922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5" y="4969116"/>
            <a:ext cx="2289689" cy="1321322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79" y="0"/>
            <a:ext cx="3690697" cy="6857999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409169" y="704177"/>
            <a:ext cx="9144000" cy="2387600"/>
          </a:xfrm>
        </p:spPr>
        <p:txBody>
          <a:bodyPr>
            <a:normAutofit/>
          </a:bodyPr>
          <a:lstStyle/>
          <a:p>
            <a:r>
              <a:rPr lang="he-IL" sz="6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יום עיון רכזי</a:t>
            </a:r>
            <a:r>
              <a:rPr lang="he-IL" sz="66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6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בטיחות הטיפול וניהול סיכונים</a:t>
            </a:r>
            <a:endParaRPr lang="he-IL" sz="6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409169" y="3313354"/>
            <a:ext cx="9144000" cy="1655762"/>
          </a:xfrm>
        </p:spPr>
        <p:txBody>
          <a:bodyPr>
            <a:noAutofit/>
          </a:bodyPr>
          <a:lstStyle/>
          <a:p>
            <a:r>
              <a:rPr lang="he-IL" sz="28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צוות היחידה לבטיחות הטיפול:</a:t>
            </a:r>
          </a:p>
          <a:p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מר לואי זקנון – מנהל היחידה</a:t>
            </a:r>
          </a:p>
          <a:p>
            <a:r>
              <a:rPr lang="he-IL" sz="2800" dirty="0" smtClean="0">
                <a:latin typeface="David" panose="020E0502060401010101" pitchFamily="34" charset="-79"/>
                <a:cs typeface="David" panose="020E0502060401010101" pitchFamily="34" charset="-79"/>
              </a:rPr>
              <a:t>עו"ד ד"ר ראש עינב – מרכזת היחידה</a:t>
            </a:r>
          </a:p>
          <a:p>
            <a:r>
              <a:rPr lang="he-IL" sz="28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25.7.24</a:t>
            </a: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5706" y="2670060"/>
            <a:ext cx="2336616" cy="177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5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290440"/>
            <a:ext cx="12192000" cy="567559"/>
          </a:xfrm>
          <a:prstGeom prst="rect">
            <a:avLst/>
          </a:prstGeom>
          <a:solidFill>
            <a:srgbClr val="1F448F"/>
          </a:solidFill>
          <a:ln>
            <a:solidFill>
              <a:srgbClr val="1F4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 flipV="1">
            <a:off x="0" y="6290439"/>
            <a:ext cx="12192000" cy="45719"/>
          </a:xfrm>
          <a:prstGeom prst="rect">
            <a:avLst/>
          </a:prstGeom>
          <a:solidFill>
            <a:srgbClr val="F15922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5" y="4969116"/>
            <a:ext cx="2289689" cy="1321322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79" y="0"/>
            <a:ext cx="3690697" cy="6857999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0846" y="655014"/>
            <a:ext cx="10515600" cy="2094938"/>
          </a:xfrm>
        </p:spPr>
        <p:txBody>
          <a:bodyPr>
            <a:normAutofit/>
          </a:bodyPr>
          <a:lstStyle/>
          <a:p>
            <a:pPr algn="ctr"/>
            <a:r>
              <a:rPr lang="he-IL" sz="4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הצגת תחקיר: "העברת מטופל לחדר ניתוח"</a:t>
            </a:r>
            <a:br>
              <a:rPr lang="he-IL" sz="4800" b="1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גב' אביבית תורג'מן, רכזת חדר ניתוח</a:t>
            </a:r>
            <a:b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2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גב' הדס בן טובים, רכזת טיפול נמרץ כללי</a:t>
            </a:r>
            <a:endParaRPr lang="he-IL" sz="4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2810" y="2872692"/>
            <a:ext cx="3011671" cy="301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6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290440"/>
            <a:ext cx="12192000" cy="567559"/>
          </a:xfrm>
          <a:prstGeom prst="rect">
            <a:avLst/>
          </a:prstGeom>
          <a:solidFill>
            <a:srgbClr val="1F448F"/>
          </a:solidFill>
          <a:ln>
            <a:solidFill>
              <a:srgbClr val="1F4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 flipV="1">
            <a:off x="0" y="6290439"/>
            <a:ext cx="12192000" cy="45719"/>
          </a:xfrm>
          <a:prstGeom prst="rect">
            <a:avLst/>
          </a:prstGeom>
          <a:solidFill>
            <a:srgbClr val="F15922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79" y="0"/>
            <a:ext cx="3690697" cy="6857999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4497" y="38567"/>
            <a:ext cx="10515600" cy="758004"/>
          </a:xfrm>
        </p:spPr>
        <p:txBody>
          <a:bodyPr>
            <a:normAutofit/>
          </a:bodyPr>
          <a:lstStyle/>
          <a:p>
            <a:pPr algn="ctr"/>
            <a:r>
              <a:rPr lang="he-IL" sz="4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מבזק בטיחות בנושא: "העברת מטופלים"</a:t>
            </a:r>
            <a:endParaRPr lang="he-IL" sz="4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0046" y="835138"/>
            <a:ext cx="7020533" cy="51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2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290440"/>
            <a:ext cx="12192000" cy="567559"/>
          </a:xfrm>
          <a:prstGeom prst="rect">
            <a:avLst/>
          </a:prstGeom>
          <a:solidFill>
            <a:srgbClr val="1F448F"/>
          </a:solidFill>
          <a:ln>
            <a:solidFill>
              <a:srgbClr val="1F4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 flipV="1">
            <a:off x="0" y="6290439"/>
            <a:ext cx="12192000" cy="45719"/>
          </a:xfrm>
          <a:prstGeom prst="rect">
            <a:avLst/>
          </a:prstGeom>
          <a:solidFill>
            <a:srgbClr val="F15922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79" y="0"/>
            <a:ext cx="3690697" cy="6857999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04497" y="38567"/>
            <a:ext cx="10515600" cy="758004"/>
          </a:xfrm>
        </p:spPr>
        <p:txBody>
          <a:bodyPr>
            <a:normAutofit/>
          </a:bodyPr>
          <a:lstStyle/>
          <a:p>
            <a:pPr algn="ctr"/>
            <a:r>
              <a:rPr lang="he-IL" sz="4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מבזק בטיחות בנושא: "העברת מטופלים"</a:t>
            </a:r>
            <a:endParaRPr lang="he-IL" sz="4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1112" y="1052165"/>
            <a:ext cx="7489467" cy="47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290440"/>
            <a:ext cx="12192000" cy="567559"/>
          </a:xfrm>
          <a:prstGeom prst="rect">
            <a:avLst/>
          </a:prstGeom>
          <a:solidFill>
            <a:srgbClr val="1F448F"/>
          </a:solidFill>
          <a:ln>
            <a:solidFill>
              <a:srgbClr val="1F4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 flipV="1">
            <a:off x="0" y="6290439"/>
            <a:ext cx="12192000" cy="45719"/>
          </a:xfrm>
          <a:prstGeom prst="rect">
            <a:avLst/>
          </a:prstGeom>
          <a:solidFill>
            <a:srgbClr val="F15922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79" y="0"/>
            <a:ext cx="3690697" cy="6857999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856000" y="1249181"/>
            <a:ext cx="4554903" cy="2627360"/>
          </a:xfrm>
        </p:spPr>
        <p:txBody>
          <a:bodyPr>
            <a:normAutofit/>
          </a:bodyPr>
          <a:lstStyle/>
          <a:p>
            <a:pPr algn="ctr"/>
            <a:r>
              <a:rPr lang="he-IL" sz="4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מבזק </a:t>
            </a:r>
            <a:r>
              <a:rPr lang="en-US" sz="4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JCI</a:t>
            </a:r>
            <a:r>
              <a:rPr lang="he-IL" sz="4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: "</a:t>
            </a:r>
            <a:r>
              <a:rPr lang="en-US" sz="48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ISBAR</a:t>
            </a:r>
            <a:r>
              <a:rPr lang="he-IL" sz="4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endParaRPr lang="he-IL" sz="4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462" y="170373"/>
            <a:ext cx="5572665" cy="5816931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6693062" y="3691875"/>
            <a:ext cx="4965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www.youtube.com/watch?v=K8hFsLRY1ZM</a:t>
            </a:r>
            <a:endParaRPr lang="en-US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909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290440"/>
            <a:ext cx="12192000" cy="567559"/>
          </a:xfrm>
          <a:prstGeom prst="rect">
            <a:avLst/>
          </a:prstGeom>
          <a:solidFill>
            <a:srgbClr val="1F448F"/>
          </a:solidFill>
          <a:ln>
            <a:solidFill>
              <a:srgbClr val="1F4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 flipV="1">
            <a:off x="0" y="6290439"/>
            <a:ext cx="12192000" cy="45719"/>
          </a:xfrm>
          <a:prstGeom prst="rect">
            <a:avLst/>
          </a:prstGeom>
          <a:solidFill>
            <a:srgbClr val="F15922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5" y="4969116"/>
            <a:ext cx="2289689" cy="1321322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79" y="0"/>
            <a:ext cx="3690697" cy="6857999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4325" y="42054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e-IL" sz="4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כלים מעשיים ודגשים בנושא: </a:t>
            </a:r>
            <a:br>
              <a:rPr lang="he-IL" sz="4800" b="1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48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כתיבת דו"ח תחקיר – אקלים של למידה ארגונית</a:t>
            </a:r>
            <a:r>
              <a:rPr lang="he-IL" sz="4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4800" b="1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מאת:</a:t>
            </a:r>
            <a:r>
              <a:rPr lang="he-IL" sz="4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ד"ר עינב ראש, עו"ד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="" xmlns:a16="http://schemas.microsoft.com/office/drawing/2014/main" id="{FE77DCF9-F542-44DA-8611-1DFB28FC25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0333" y="2096764"/>
            <a:ext cx="5053286" cy="384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54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290440"/>
            <a:ext cx="12192000" cy="567559"/>
          </a:xfrm>
          <a:prstGeom prst="rect">
            <a:avLst/>
          </a:prstGeom>
          <a:solidFill>
            <a:srgbClr val="1F448F"/>
          </a:solidFill>
          <a:ln>
            <a:solidFill>
              <a:srgbClr val="1F4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 flipV="1">
            <a:off x="0" y="6290439"/>
            <a:ext cx="12192000" cy="45719"/>
          </a:xfrm>
          <a:prstGeom prst="rect">
            <a:avLst/>
          </a:prstGeom>
          <a:solidFill>
            <a:srgbClr val="F15922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5" y="4969116"/>
            <a:ext cx="2289689" cy="1321322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79" y="0"/>
            <a:ext cx="3690697" cy="6857999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4325" y="42054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e-IL" sz="4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הרצאה בנושא: </a:t>
            </a:r>
            <a:br>
              <a:rPr lang="he-IL" sz="4800" b="1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4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48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מתן דם ומוצריו – הפן הרפואי"</a:t>
            </a:r>
            <a:r>
              <a:rPr lang="he-IL" sz="4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4800" b="1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מאת:</a:t>
            </a:r>
            <a:r>
              <a:rPr lang="he-IL" sz="4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ד"ר דלי נג'יב, מנהל מכון המטולוגי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2701" y="2195635"/>
            <a:ext cx="5407367" cy="321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3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290440"/>
            <a:ext cx="12192000" cy="567559"/>
          </a:xfrm>
          <a:prstGeom prst="rect">
            <a:avLst/>
          </a:prstGeom>
          <a:solidFill>
            <a:srgbClr val="1F448F"/>
          </a:solidFill>
          <a:ln>
            <a:solidFill>
              <a:srgbClr val="1F4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 flipV="1">
            <a:off x="0" y="6290439"/>
            <a:ext cx="12192000" cy="45719"/>
          </a:xfrm>
          <a:prstGeom prst="rect">
            <a:avLst/>
          </a:prstGeom>
          <a:solidFill>
            <a:srgbClr val="F15922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5" y="4969116"/>
            <a:ext cx="2289689" cy="1321322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576" y="0"/>
            <a:ext cx="3690697" cy="6857999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5536" y="420547"/>
            <a:ext cx="10000137" cy="1325563"/>
          </a:xfrm>
        </p:spPr>
        <p:txBody>
          <a:bodyPr>
            <a:normAutofit/>
          </a:bodyPr>
          <a:lstStyle/>
          <a:p>
            <a:pPr algn="ctr"/>
            <a:r>
              <a:rPr lang="he-IL" sz="4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דגשים מתוך </a:t>
            </a:r>
            <a:r>
              <a:rPr lang="he-IL" sz="4800" b="1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נוהל מתן דם ומוצריו</a:t>
            </a:r>
            <a:r>
              <a:rPr lang="he-IL" sz="4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: </a:t>
            </a:r>
            <a:br>
              <a:rPr lang="he-IL" sz="4800" b="1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6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מר חאזם עטאללה, רכז בנק הדם</a:t>
            </a: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9169" y="2016101"/>
            <a:ext cx="7695734" cy="295301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19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290440"/>
            <a:ext cx="12192000" cy="567559"/>
          </a:xfrm>
          <a:prstGeom prst="rect">
            <a:avLst/>
          </a:prstGeom>
          <a:solidFill>
            <a:srgbClr val="1F448F"/>
          </a:solidFill>
          <a:ln>
            <a:solidFill>
              <a:srgbClr val="1F4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 flipV="1">
            <a:off x="0" y="6290439"/>
            <a:ext cx="12192000" cy="45719"/>
          </a:xfrm>
          <a:prstGeom prst="rect">
            <a:avLst/>
          </a:prstGeom>
          <a:solidFill>
            <a:srgbClr val="F15922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5" y="4969116"/>
            <a:ext cx="2289689" cy="1321322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79" y="0"/>
            <a:ext cx="3690697" cy="6857999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2583" y="2217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4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סיכום</a:t>
            </a:r>
            <a:endParaRPr lang="he-IL" sz="4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idx="1"/>
          </p:nvPr>
        </p:nvSpPr>
        <p:spPr>
          <a:xfrm>
            <a:off x="649014" y="1417260"/>
            <a:ext cx="9113172" cy="4029383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70C0"/>
              </a:buClr>
            </a:pP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שיתופים/רעיונות למבזקים, פרויקטים, פעילויות משותפות</a:t>
            </a:r>
          </a:p>
          <a:p>
            <a:pPr>
              <a:buClr>
                <a:srgbClr val="0070C0"/>
              </a:buClr>
            </a:pP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הצעות לתכנים שיועלו במסגרת ימי עיון – מה אתם היית רוצים לשמוע?</a:t>
            </a:r>
          </a:p>
          <a:p>
            <a:pPr>
              <a:buClr>
                <a:srgbClr val="0070C0"/>
              </a:buClr>
            </a:pP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מפגשנו הבא ביום: 21.11.24, יום ה'.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יתכנו התכנסויות נוספות בהתאם לצורכי היחידה ו/או הרכזים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marL="0" indent="0">
              <a:buClr>
                <a:srgbClr val="0070C0"/>
              </a:buClr>
              <a:buNone/>
            </a:pPr>
            <a:endParaRPr lang="he-IL" sz="32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>
              <a:buClr>
                <a:srgbClr val="0070C0"/>
              </a:buClr>
              <a:buNone/>
            </a:pPr>
            <a:r>
              <a:rPr lang="he-IL" sz="4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תודה על ההקשבה </a:t>
            </a:r>
            <a:r>
              <a:rPr lang="he-IL" sz="4000" b="1" dirty="0" smtClean="0"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 </a:t>
            </a:r>
            <a:endParaRPr lang="he-IL" sz="4000" b="1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algn="ctr">
              <a:buClr>
                <a:srgbClr val="0070C0"/>
              </a:buClr>
              <a:buNone/>
            </a:pPr>
            <a:r>
              <a:rPr lang="he-IL" sz="40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זה הזמן לשאלות אם יש </a:t>
            </a: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8339" y="4046646"/>
            <a:ext cx="5155820" cy="2128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598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290440"/>
            <a:ext cx="12192000" cy="567559"/>
          </a:xfrm>
          <a:prstGeom prst="rect">
            <a:avLst/>
          </a:prstGeom>
          <a:solidFill>
            <a:srgbClr val="1F448F"/>
          </a:solidFill>
          <a:ln>
            <a:solidFill>
              <a:srgbClr val="1F4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 flipV="1">
            <a:off x="0" y="6290439"/>
            <a:ext cx="12192000" cy="45719"/>
          </a:xfrm>
          <a:prstGeom prst="rect">
            <a:avLst/>
          </a:prstGeom>
          <a:solidFill>
            <a:srgbClr val="F15922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5" y="4969116"/>
            <a:ext cx="2289689" cy="1321322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79" y="0"/>
            <a:ext cx="3690697" cy="6857999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0327" y="-1539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4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נתוני דיווחים – רבעון ב' </a:t>
            </a:r>
            <a:r>
              <a:rPr lang="he-IL" sz="4800" b="1" dirty="0" smtClean="0"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 </a:t>
            </a:r>
            <a:r>
              <a:rPr lang="he-IL" sz="4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א' 2024</a:t>
            </a:r>
            <a:endParaRPr lang="he-IL" sz="4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11" name="תרשים 10"/>
          <p:cNvGraphicFramePr/>
          <p:nvPr>
            <p:extLst>
              <p:ext uri="{D42A27DB-BD31-4B8C-83A1-F6EECF244321}">
                <p14:modId xmlns:p14="http://schemas.microsoft.com/office/powerpoint/2010/main" val="185383460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1772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290440"/>
            <a:ext cx="12192000" cy="567559"/>
          </a:xfrm>
          <a:prstGeom prst="rect">
            <a:avLst/>
          </a:prstGeom>
          <a:solidFill>
            <a:srgbClr val="1F448F"/>
          </a:solidFill>
          <a:ln>
            <a:solidFill>
              <a:srgbClr val="1F4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 flipV="1">
            <a:off x="0" y="6290439"/>
            <a:ext cx="12192000" cy="45719"/>
          </a:xfrm>
          <a:prstGeom prst="rect">
            <a:avLst/>
          </a:prstGeom>
          <a:solidFill>
            <a:srgbClr val="F15922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5" y="4969116"/>
            <a:ext cx="2289689" cy="1321322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79" y="0"/>
            <a:ext cx="3690697" cy="6857999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0327" y="-1539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4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נתוני דיווחים – רבעון ב' </a:t>
            </a:r>
            <a:r>
              <a:rPr lang="he-IL" sz="4800" b="1" dirty="0" smtClean="0"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 </a:t>
            </a:r>
            <a:r>
              <a:rPr lang="he-IL" sz="4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א' 2024</a:t>
            </a:r>
            <a:endParaRPr lang="he-IL" sz="4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388" y="899129"/>
            <a:ext cx="9975539" cy="531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0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290440"/>
            <a:ext cx="12192000" cy="567559"/>
          </a:xfrm>
          <a:prstGeom prst="rect">
            <a:avLst/>
          </a:prstGeom>
          <a:solidFill>
            <a:srgbClr val="1F448F"/>
          </a:solidFill>
          <a:ln>
            <a:solidFill>
              <a:srgbClr val="1F4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 flipV="1">
            <a:off x="0" y="6290439"/>
            <a:ext cx="12192000" cy="45719"/>
          </a:xfrm>
          <a:prstGeom prst="rect">
            <a:avLst/>
          </a:prstGeom>
          <a:solidFill>
            <a:srgbClr val="F15922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5" y="4969116"/>
            <a:ext cx="2289689" cy="1321322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79" y="0"/>
            <a:ext cx="3690697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4999" y="394271"/>
            <a:ext cx="1106593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תרבות בטיחות = עליה בדיווח על </a:t>
            </a:r>
            <a:r>
              <a:rPr lang="he-IL" sz="3600" b="1" u="sng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כמעט אירוע</a:t>
            </a:r>
            <a:r>
              <a:rPr lang="he-IL" sz="3600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על חשבון ירידה בדיווח על אירוע </a:t>
            </a:r>
            <a:r>
              <a:rPr lang="he-IL" sz="3600" b="1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חריג </a:t>
            </a:r>
            <a:r>
              <a:rPr lang="he-IL" sz="36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=&gt;</a:t>
            </a:r>
            <a:r>
              <a:rPr lang="he-IL" sz="3600" b="1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600" b="1" dirty="0" err="1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מריאקטיביות</a:t>
            </a:r>
            <a:r>
              <a:rPr lang="he-IL" sz="36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לפרואקטיביות</a:t>
            </a:r>
            <a:endParaRPr lang="he-IL" sz="3600" b="1" dirty="0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תרשים 8"/>
          <p:cNvGraphicFramePr/>
          <p:nvPr>
            <p:extLst/>
          </p:nvPr>
        </p:nvGraphicFramePr>
        <p:xfrm>
          <a:off x="2554014" y="1657983"/>
          <a:ext cx="7529786" cy="4490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47773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290440"/>
            <a:ext cx="12192000" cy="567559"/>
          </a:xfrm>
          <a:prstGeom prst="rect">
            <a:avLst/>
          </a:prstGeom>
          <a:solidFill>
            <a:srgbClr val="1F448F"/>
          </a:solidFill>
          <a:ln>
            <a:solidFill>
              <a:srgbClr val="1F4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 flipV="1">
            <a:off x="0" y="6290439"/>
            <a:ext cx="12192000" cy="45719"/>
          </a:xfrm>
          <a:prstGeom prst="rect">
            <a:avLst/>
          </a:prstGeom>
          <a:solidFill>
            <a:srgbClr val="F15922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5" y="4969116"/>
            <a:ext cx="2289689" cy="1321322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79" y="0"/>
            <a:ext cx="3690697" cy="6857999"/>
          </a:xfrm>
          <a:prstGeom prst="rect">
            <a:avLst/>
          </a:prstGeom>
        </p:spPr>
      </p:pic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506734"/>
              </p:ext>
            </p:extLst>
          </p:nvPr>
        </p:nvGraphicFramePr>
        <p:xfrm>
          <a:off x="1698621" y="1626999"/>
          <a:ext cx="8786286" cy="3474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154416">
                  <a:extLst>
                    <a:ext uri="{9D8B030D-6E8A-4147-A177-3AD203B41FA5}">
                      <a16:colId xmlns="" xmlns:a16="http://schemas.microsoft.com/office/drawing/2014/main" val="2130912033"/>
                    </a:ext>
                  </a:extLst>
                </a:gridCol>
                <a:gridCol w="3425839">
                  <a:extLst>
                    <a:ext uri="{9D8B030D-6E8A-4147-A177-3AD203B41FA5}">
                      <a16:colId xmlns="" xmlns:a16="http://schemas.microsoft.com/office/drawing/2014/main" val="2321062385"/>
                    </a:ext>
                  </a:extLst>
                </a:gridCol>
                <a:gridCol w="3206031">
                  <a:extLst>
                    <a:ext uri="{9D8B030D-6E8A-4147-A177-3AD203B41FA5}">
                      <a16:colId xmlns="" xmlns:a16="http://schemas.microsoft.com/office/drawing/2014/main" val="2141682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32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דיווח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32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32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2024 (עד</a:t>
                      </a:r>
                      <a:r>
                        <a:rPr lang="he-IL" sz="32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אמצע יוני)</a:t>
                      </a:r>
                      <a:endParaRPr lang="he-IL" sz="32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63992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אירוע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5997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(70.6/1000)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2496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(66.1/1000)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83223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כמעט אירוע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837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(11.7/1000)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746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(19.7/1000)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8145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4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תחקירים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412 (6%</a:t>
                      </a:r>
                      <a:r>
                        <a:rPr lang="he-IL" sz="20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מכלל הדיווחים</a:t>
                      </a: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168 (5.1% מכלל הדיווחים)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4691026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8798" y="540924"/>
            <a:ext cx="110659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נתוני דיווח – אירוע חריג, כמעט אירוע וביצוע תחקירים</a:t>
            </a:r>
          </a:p>
        </p:txBody>
      </p:sp>
    </p:spTree>
    <p:extLst>
      <p:ext uri="{BB962C8B-B14F-4D97-AF65-F5344CB8AC3E}">
        <p14:creationId xmlns:p14="http://schemas.microsoft.com/office/powerpoint/2010/main" val="255121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290440"/>
            <a:ext cx="12192000" cy="567559"/>
          </a:xfrm>
          <a:prstGeom prst="rect">
            <a:avLst/>
          </a:prstGeom>
          <a:solidFill>
            <a:srgbClr val="1F448F"/>
          </a:solidFill>
          <a:ln>
            <a:solidFill>
              <a:srgbClr val="1F4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מלבן 5"/>
          <p:cNvSpPr/>
          <p:nvPr/>
        </p:nvSpPr>
        <p:spPr>
          <a:xfrm flipV="1">
            <a:off x="0" y="6290439"/>
            <a:ext cx="12192000" cy="45719"/>
          </a:xfrm>
          <a:prstGeom prst="rect">
            <a:avLst/>
          </a:prstGeom>
          <a:solidFill>
            <a:srgbClr val="F15922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5" y="4969116"/>
            <a:ext cx="2289689" cy="1321322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79" y="0"/>
            <a:ext cx="3690697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4323" y="458692"/>
            <a:ext cx="1141558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דיווח לפי סקטור</a:t>
            </a:r>
          </a:p>
        </p:txBody>
      </p:sp>
      <p:graphicFrame>
        <p:nvGraphicFramePr>
          <p:cNvPr id="3" name="טבלה 2"/>
          <p:cNvGraphicFramePr>
            <a:graphicFrameLocks noGrp="1"/>
          </p:cNvGraphicFramePr>
          <p:nvPr/>
        </p:nvGraphicFramePr>
        <p:xfrm>
          <a:off x="450592" y="1791274"/>
          <a:ext cx="5418666" cy="288226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46022429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689983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מחלקה מדווחת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סה"כ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9300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50000"/>
                        </a:lnSpc>
                      </a:pPr>
                      <a:r>
                        <a:rPr lang="he-I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צוות האחיות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he-IL" sz="20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3041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27098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50000"/>
                        </a:lnSpc>
                      </a:pPr>
                      <a:r>
                        <a:rPr lang="he-I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רפואה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he-I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572216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50000"/>
                        </a:lnSpc>
                      </a:pPr>
                      <a:r>
                        <a:rPr lang="he-I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פרא רפואי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he-IL" sz="2000" b="0" i="0" u="none" strike="noStrike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80108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50000"/>
                        </a:lnSpc>
                      </a:pPr>
                      <a:r>
                        <a:rPr lang="he-I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מנמ"ש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he-I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955741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50000"/>
                        </a:lnSpc>
                      </a:pPr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סכום כולל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50000"/>
                        </a:lnSpc>
                      </a:pPr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3242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925730266"/>
                  </a:ext>
                </a:extLst>
              </a:tr>
            </a:tbl>
          </a:graphicData>
        </a:graphic>
      </p:graphicFrame>
      <p:graphicFrame>
        <p:nvGraphicFramePr>
          <p:cNvPr id="4" name="טבלה 3"/>
          <p:cNvGraphicFramePr>
            <a:graphicFrameLocks noGrp="1"/>
          </p:cNvGraphicFramePr>
          <p:nvPr/>
        </p:nvGraphicFramePr>
        <p:xfrm>
          <a:off x="6261246" y="1791274"/>
          <a:ext cx="5418666" cy="288226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="" xmlns:a16="http://schemas.microsoft.com/office/drawing/2014/main" val="1613162241"/>
                    </a:ext>
                  </a:extLst>
                </a:gridCol>
                <a:gridCol w="2709333">
                  <a:extLst>
                    <a:ext uri="{9D8B030D-6E8A-4147-A177-3AD203B41FA5}">
                      <a16:colId xmlns="" xmlns:a16="http://schemas.microsoft.com/office/drawing/2014/main" val="3889547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מחלקה מדווחת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he-IL" sz="20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סה"כ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09403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50000"/>
                        </a:lnSpc>
                      </a:pPr>
                      <a:r>
                        <a:rPr lang="he-I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צוות האחיות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>
                        <a:lnSpc>
                          <a:spcPct val="150000"/>
                        </a:lnSpc>
                      </a:pPr>
                      <a:r>
                        <a:rPr lang="he-I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6645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313215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50000"/>
                        </a:lnSpc>
                      </a:pPr>
                      <a:r>
                        <a:rPr lang="he-I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רפואה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>
                        <a:lnSpc>
                          <a:spcPct val="150000"/>
                        </a:lnSpc>
                      </a:pPr>
                      <a:r>
                        <a:rPr lang="he-I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182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808703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50000"/>
                        </a:lnSpc>
                      </a:pPr>
                      <a:r>
                        <a:rPr lang="he-I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פרא רפואי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>
                        <a:lnSpc>
                          <a:spcPct val="150000"/>
                        </a:lnSpc>
                      </a:pPr>
                      <a:r>
                        <a:rPr lang="he-I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114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87482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50000"/>
                        </a:lnSpc>
                      </a:pPr>
                      <a:r>
                        <a:rPr lang="he-I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מנמ"ש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>
                        <a:lnSpc>
                          <a:spcPct val="150000"/>
                        </a:lnSpc>
                      </a:pPr>
                      <a:r>
                        <a:rPr lang="he-I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912210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 fontAlgn="b">
                        <a:lnSpc>
                          <a:spcPct val="150000"/>
                        </a:lnSpc>
                      </a:pPr>
                      <a:r>
                        <a:rPr lang="he-I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סכום כולל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1" eaLnBrk="1" fontAlgn="b" latinLnBrk="0" hangingPunct="1">
                        <a:lnSpc>
                          <a:spcPct val="150000"/>
                        </a:lnSpc>
                      </a:pPr>
                      <a:r>
                        <a:rPr lang="he-IL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6976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4864194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61246" y="1250890"/>
            <a:ext cx="54186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2023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089" y="1269433"/>
            <a:ext cx="54186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2024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5706" y="5174827"/>
            <a:ext cx="1123282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פערים בסקטורים רפואה, פרא, </a:t>
            </a:r>
            <a:r>
              <a:rPr lang="he-IL" b="1" dirty="0" err="1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ומנמ"ש</a:t>
            </a:r>
            <a:endParaRPr lang="he-IL" b="1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0286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290440"/>
            <a:ext cx="12192000" cy="567559"/>
          </a:xfrm>
          <a:prstGeom prst="rect">
            <a:avLst/>
          </a:prstGeom>
          <a:solidFill>
            <a:srgbClr val="1F448F"/>
          </a:solidFill>
          <a:ln>
            <a:solidFill>
              <a:srgbClr val="1F4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 flipV="1">
            <a:off x="0" y="6290439"/>
            <a:ext cx="12192000" cy="45719"/>
          </a:xfrm>
          <a:prstGeom prst="rect">
            <a:avLst/>
          </a:prstGeom>
          <a:solidFill>
            <a:srgbClr val="F15922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5" y="4969116"/>
            <a:ext cx="2289689" cy="1321322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79" y="0"/>
            <a:ext cx="3690697" cy="6857999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2583" y="22176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e-IL" sz="4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סרטון הדרכה בנושא: </a:t>
            </a:r>
            <a:br>
              <a:rPr lang="he-IL" sz="4800" b="1" dirty="0" smtClean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4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"כמעט אירוע"</a:t>
            </a:r>
            <a:endParaRPr lang="he-IL" sz="4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="" xmlns:a16="http://schemas.microsoft.com/office/drawing/2014/main" id="{B0097076-02B6-41B6-A407-CCA1771BD9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6982" y="1687730"/>
            <a:ext cx="5123460" cy="3180575"/>
          </a:xfrm>
          <a:prstGeom prst="rect">
            <a:avLst/>
          </a:prstGeom>
        </p:spPr>
      </p:pic>
      <p:sp>
        <p:nvSpPr>
          <p:cNvPr id="11" name="תיבת טקסט 8">
            <a:extLst>
              <a:ext uri="{FF2B5EF4-FFF2-40B4-BE49-F238E27FC236}">
                <a16:creationId xmlns="" xmlns:a16="http://schemas.microsoft.com/office/drawing/2014/main" id="{AA083652-C229-4FD5-8B80-FED18EAEA66A}"/>
              </a:ext>
            </a:extLst>
          </p:cNvPr>
          <p:cNvSpPr txBox="1"/>
          <p:nvPr/>
        </p:nvSpPr>
        <p:spPr>
          <a:xfrm>
            <a:off x="2496350" y="5043943"/>
            <a:ext cx="7199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57200" rtl="0">
              <a:defRPr/>
            </a:pPr>
            <a:r>
              <a:rPr lang="en-US" sz="2400" dirty="0">
                <a:solidFill>
                  <a:srgbClr val="00B050"/>
                </a:solidFill>
                <a:latin typeface="Rockwell" panose="02060603020205020403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https://riskmanage.inbal.co.il/category/10/video</a:t>
            </a:r>
            <a:endParaRPr lang="en-US" sz="2400" dirty="0">
              <a:solidFill>
                <a:srgbClr val="00B050"/>
              </a:solidFill>
              <a:latin typeface="Rockwell" panose="02060603020205020403"/>
            </a:endParaRPr>
          </a:p>
          <a:p>
            <a:pPr algn="l" defTabSz="457200" rtl="0">
              <a:defRPr/>
            </a:pPr>
            <a:endParaRPr lang="he-IL" sz="2400" dirty="0">
              <a:solidFill>
                <a:srgbClr val="00B050"/>
              </a:solidFill>
              <a:latin typeface="Rockwell" panose="02060603020205020403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14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290440"/>
            <a:ext cx="12192000" cy="567559"/>
          </a:xfrm>
          <a:prstGeom prst="rect">
            <a:avLst/>
          </a:prstGeom>
          <a:solidFill>
            <a:srgbClr val="1F448F"/>
          </a:solidFill>
          <a:ln>
            <a:solidFill>
              <a:srgbClr val="1F4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 flipV="1">
            <a:off x="0" y="6290439"/>
            <a:ext cx="12192000" cy="45719"/>
          </a:xfrm>
          <a:prstGeom prst="rect">
            <a:avLst/>
          </a:prstGeom>
          <a:solidFill>
            <a:srgbClr val="F15922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5" y="4969116"/>
            <a:ext cx="2289689" cy="1321322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234" y="0"/>
            <a:ext cx="3690697" cy="6857999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עדכונים</a:t>
            </a:r>
            <a:endParaRPr lang="he-IL" sz="4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idx="1"/>
          </p:nvPr>
        </p:nvSpPr>
        <p:spPr>
          <a:xfrm>
            <a:off x="264325" y="1417260"/>
            <a:ext cx="9952383" cy="4351338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70C0"/>
              </a:buClr>
            </a:pPr>
            <a:r>
              <a:rPr lang="he-IL" sz="3200" b="1" u="sng" dirty="0" err="1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טרייסר</a:t>
            </a:r>
            <a:r>
              <a:rPr lang="he-IL" sz="3200" b="1" u="sng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בטיחות הטיפול</a:t>
            </a:r>
            <a:r>
              <a:rPr lang="he-IL" sz="3200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– 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he-IL" sz="32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פערים חוזרים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 כמעט אירוע, בל יקרו, לוח וקלסר,  היכרות הצוות עם תחקירים ומבזקים.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he-IL" sz="32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מחלקות שבהן בוצעו</a:t>
            </a: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: אורתופדיה, </a:t>
            </a:r>
            <a:r>
              <a:rPr lang="he-IL" sz="3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פנב</a:t>
            </a: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sz="3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פנא</a:t>
            </a: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, נוירולוגיה, </a:t>
            </a:r>
            <a:r>
              <a:rPr lang="he-IL" sz="3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ח.לידה</a:t>
            </a: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, התעוררות.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he-IL" sz="32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שיתוף פעולה של הצוות</a:t>
            </a: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: ראוי לציון לשבח.</a:t>
            </a:r>
          </a:p>
          <a:p>
            <a:pPr marL="0" indent="0">
              <a:buClr>
                <a:srgbClr val="0070C0"/>
              </a:buClr>
              <a:buNone/>
            </a:pP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ציונים יהוו </a:t>
            </a:r>
            <a:r>
              <a:rPr lang="he-IL" sz="3200" u="sng" dirty="0" smtClean="0">
                <a:latin typeface="David" panose="020E0502060401010101" pitchFamily="34" charset="-79"/>
                <a:cs typeface="David" panose="020E0502060401010101" pitchFamily="34" charset="-79"/>
              </a:rPr>
              <a:t>בסיס לתחרות חיובית</a:t>
            </a: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: שקלול עם נתוני דיווח ותחקור.</a:t>
            </a:r>
          </a:p>
          <a:p>
            <a:pPr marL="0" indent="0">
              <a:buClr>
                <a:srgbClr val="0070C0"/>
              </a:buClr>
              <a:buNone/>
            </a:pPr>
            <a:endParaRPr lang="he-IL" sz="32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buClr>
                <a:srgbClr val="0070C0"/>
              </a:buClr>
            </a:pPr>
            <a:r>
              <a:rPr lang="he-IL" sz="3200" b="1" u="sng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לוח איכות ובטיחות </a:t>
            </a: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– מבזק ונתוני רבעון עדכניים, </a:t>
            </a:r>
            <a:r>
              <a:rPr lang="he-IL" sz="3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טרייסר</a:t>
            </a: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, ענבלית/אגרות </a:t>
            </a:r>
            <a:r>
              <a:rPr lang="he-IL" sz="3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משה"ב</a:t>
            </a: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>
              <a:buClr>
                <a:srgbClr val="0070C0"/>
              </a:buClr>
            </a:pPr>
            <a:endParaRPr lang="he-IL" sz="32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225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290440"/>
            <a:ext cx="12192000" cy="567559"/>
          </a:xfrm>
          <a:prstGeom prst="rect">
            <a:avLst/>
          </a:prstGeom>
          <a:solidFill>
            <a:srgbClr val="1F448F"/>
          </a:solidFill>
          <a:ln>
            <a:solidFill>
              <a:srgbClr val="1F4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 flipV="1">
            <a:off x="0" y="6290439"/>
            <a:ext cx="12192000" cy="45719"/>
          </a:xfrm>
          <a:prstGeom prst="rect">
            <a:avLst/>
          </a:prstGeom>
          <a:solidFill>
            <a:srgbClr val="F15922"/>
          </a:solidFill>
          <a:ln>
            <a:solidFill>
              <a:srgbClr val="F159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5" y="4969116"/>
            <a:ext cx="2289689" cy="1321322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79" y="0"/>
            <a:ext cx="3690697" cy="6857999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800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עדכונים</a:t>
            </a:r>
            <a:endParaRPr lang="he-IL" sz="48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idx="1"/>
          </p:nvPr>
        </p:nvSpPr>
        <p:spPr>
          <a:xfrm>
            <a:off x="838200" y="1713432"/>
            <a:ext cx="9469593" cy="4055166"/>
          </a:xfrm>
        </p:spPr>
        <p:txBody>
          <a:bodyPr>
            <a:normAutofit lnSpcReduction="10000"/>
          </a:bodyPr>
          <a:lstStyle/>
          <a:p>
            <a:pPr>
              <a:buClr>
                <a:srgbClr val="0070C0"/>
              </a:buClr>
            </a:pPr>
            <a:r>
              <a:rPr lang="he-IL" sz="3200" b="1" u="sng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סדנת מנהלים בבטיחות הטיפול </a:t>
            </a: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[14.7.24] – הנהלה, </a:t>
            </a:r>
            <a:r>
              <a:rPr lang="he-IL" sz="3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מ.מחלקות</a:t>
            </a: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sz="32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א.אחראיות</a:t>
            </a:r>
            <a:r>
              <a:rPr lang="he-IL" sz="3200" dirty="0" smtClean="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</a:p>
          <a:p>
            <a:pPr marL="0" indent="0">
              <a:buClr>
                <a:srgbClr val="0070C0"/>
              </a:buClr>
              <a:buNone/>
            </a:pPr>
            <a:endParaRPr lang="he-IL" sz="32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>
              <a:buClr>
                <a:srgbClr val="0070C0"/>
              </a:buClr>
            </a:pPr>
            <a:r>
              <a:rPr lang="he-IL" sz="3200" b="1" u="sng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עדכון טפסים</a:t>
            </a:r>
            <a:r>
              <a:rPr lang="he-IL" sz="3200" b="1" dirty="0" smtClean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200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הליכי בדיקה [כללי, נפילה], פורמט תחקיר למצגת</a:t>
            </a:r>
          </a:p>
          <a:p>
            <a:pPr marL="0" lvl="0" indent="0">
              <a:buClr>
                <a:srgbClr val="0070C0"/>
              </a:buClr>
              <a:buNone/>
            </a:pPr>
            <a:endParaRPr lang="he-IL" sz="3200" b="1" u="sng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>
              <a:buClr>
                <a:srgbClr val="0070C0"/>
              </a:buClr>
            </a:pPr>
            <a:r>
              <a:rPr lang="he-IL" sz="3200" b="1" u="sng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טופס דיווח רבעוני </a:t>
            </a:r>
            <a:r>
              <a:rPr lang="he-IL" sz="3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 יוצאים לדרך! איך למלא??</a:t>
            </a:r>
          </a:p>
          <a:p>
            <a:pPr marL="0" lvl="0" indent="0">
              <a:buClr>
                <a:srgbClr val="0070C0"/>
              </a:buClr>
              <a:buNone/>
            </a:pPr>
            <a:r>
              <a:rPr lang="he-IL" sz="3200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יש לשלוח ליחידה עד ליום</a:t>
            </a:r>
            <a:r>
              <a:rPr lang="he-IL" sz="3200" b="1" u="sng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10.8.24.</a:t>
            </a:r>
          </a:p>
          <a:p>
            <a:pPr marL="0" indent="0">
              <a:buClr>
                <a:srgbClr val="0070C0"/>
              </a:buClr>
              <a:buNone/>
            </a:pPr>
            <a:endParaRPr lang="he-IL" sz="3200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8499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7067</TotalTime>
  <Words>424</Words>
  <Application>Microsoft Office PowerPoint</Application>
  <PresentationFormat>מסך רחב</PresentationFormat>
  <Paragraphs>102</Paragraphs>
  <Slides>17</Slides>
  <Notes>14</Notes>
  <HiddenSlides>2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David</vt:lpstr>
      <vt:lpstr>Rockwell</vt:lpstr>
      <vt:lpstr>Times New Roman</vt:lpstr>
      <vt:lpstr>Wingdings</vt:lpstr>
      <vt:lpstr>ערכת נושא Office</vt:lpstr>
      <vt:lpstr>יום עיון רכזי בטיחות הטיפול וניהול סיכונים</vt:lpstr>
      <vt:lpstr>נתוני דיווחים – רבעון ב'  א' 2024</vt:lpstr>
      <vt:lpstr>נתוני דיווחים – רבעון ב'  א' 2024</vt:lpstr>
      <vt:lpstr>מצגת של PowerPoint</vt:lpstr>
      <vt:lpstr>מצגת של PowerPoint</vt:lpstr>
      <vt:lpstr>מצגת של PowerPoint</vt:lpstr>
      <vt:lpstr>סרטון הדרכה בנושא:  "כמעט אירוע"</vt:lpstr>
      <vt:lpstr>עדכונים</vt:lpstr>
      <vt:lpstr>עדכונים</vt:lpstr>
      <vt:lpstr>הצגת תחקיר: "העברת מטופל לחדר ניתוח" גב' אביבית תורג'מן, רכזת חדר ניתוח גב' הדס בן טובים, רכזת טיפול נמרץ כללי</vt:lpstr>
      <vt:lpstr>מבזק בטיחות בנושא: "העברת מטופלים"</vt:lpstr>
      <vt:lpstr>מבזק בטיחות בנושא: "העברת מטופלים"</vt:lpstr>
      <vt:lpstr>מבזק JCI: "ISBAR"</vt:lpstr>
      <vt:lpstr>כלים מעשיים ודגשים בנושא:  כתיבת דו"ח תחקיר – אקלים של למידה ארגונית מאת: ד"ר עינב ראש, עו"ד</vt:lpstr>
      <vt:lpstr>הרצאה בנושא:  "מתן דם ומוצריו – הפן הרפואי" מאת: ד"ר דלי נג'יב, מנהל מכון המטולוגי</vt:lpstr>
      <vt:lpstr>דגשים מתוך נוהל מתן דם ומוצריו:  מר חאזם עטאללה, רכז בנק הדם</vt:lpstr>
      <vt:lpstr>סיכום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גל דרור - טל</dc:creator>
  <cp:lastModifiedBy>עינב ראש</cp:lastModifiedBy>
  <cp:revision>139</cp:revision>
  <dcterms:created xsi:type="dcterms:W3CDTF">2021-08-04T06:38:22Z</dcterms:created>
  <dcterms:modified xsi:type="dcterms:W3CDTF">2024-07-24T11:54:58Z</dcterms:modified>
</cp:coreProperties>
</file>