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9" r:id="rId9"/>
    <p:sldId id="274" r:id="rId10"/>
    <p:sldId id="263" r:id="rId11"/>
    <p:sldId id="264" r:id="rId12"/>
    <p:sldId id="275" r:id="rId13"/>
    <p:sldId id="270" r:id="rId14"/>
    <p:sldId id="271" r:id="rId15"/>
    <p:sldId id="272" r:id="rId16"/>
    <p:sldId id="265" r:id="rId17"/>
    <p:sldId id="266" r:id="rId18"/>
    <p:sldId id="273" r:id="rId19"/>
    <p:sldId id="267" r:id="rId2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hyperlink" Target="https://imaschool.org.il/?categoryid=16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imaschool.org.il/?categoryid=16" TargetMode="External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" Type="http://schemas.openxmlformats.org/officeDocument/2006/relationships/image" Target="../media/image4.png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C776C6-B1CB-48B6-A4E7-C11F7A43FE0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5EE2AF-008D-42AC-A8AC-387531396FCA}">
      <dgm:prSet/>
      <dgm:spPr/>
      <dgm:t>
        <a:bodyPr/>
        <a:lstStyle/>
        <a:p>
          <a:pPr algn="r">
            <a:lnSpc>
              <a:spcPct val="100000"/>
            </a:lnSpc>
          </a:pPr>
          <a:r>
            <a:rPr lang="he-IL" dirty="0"/>
            <a:t>טרם התחלת מדעי יסוד ישנם </a:t>
          </a:r>
          <a:r>
            <a:rPr lang="he-IL" b="1" u="sng" dirty="0" smtClean="0"/>
            <a:t>שישה</a:t>
          </a:r>
          <a:r>
            <a:rPr lang="he-IL" dirty="0" smtClean="0"/>
            <a:t> </a:t>
          </a:r>
          <a:r>
            <a:rPr lang="he-IL" dirty="0"/>
            <a:t>קורסי חובה להכנה לקראת מדעי היסוד, אותם יש לעבור בטרם ניתן להגיש את הצעת המחקר לאישורה של המועצה המדעית.</a:t>
          </a:r>
          <a:endParaRPr lang="en-US" dirty="0"/>
        </a:p>
      </dgm:t>
    </dgm:pt>
    <dgm:pt modelId="{14C5EBBE-060D-4EFE-AEFA-691D24C8B4DF}" type="parTrans" cxnId="{E6E2A9BB-3E8F-4CDB-BAB3-EF90F6806F80}">
      <dgm:prSet/>
      <dgm:spPr/>
      <dgm:t>
        <a:bodyPr/>
        <a:lstStyle/>
        <a:p>
          <a:endParaRPr lang="en-US"/>
        </a:p>
      </dgm:t>
    </dgm:pt>
    <dgm:pt modelId="{9300FC1A-A216-44E5-8FD4-DBABA6AE7224}" type="sibTrans" cxnId="{E6E2A9BB-3E8F-4CDB-BAB3-EF90F6806F80}">
      <dgm:prSet/>
      <dgm:spPr/>
      <dgm:t>
        <a:bodyPr/>
        <a:lstStyle/>
        <a:p>
          <a:endParaRPr lang="en-US"/>
        </a:p>
      </dgm:t>
    </dgm:pt>
    <dgm:pt modelId="{5F50AA3E-C4B2-45AE-B26C-F727764C830A}">
      <dgm:prSet/>
      <dgm:spPr/>
      <dgm:t>
        <a:bodyPr/>
        <a:lstStyle/>
        <a:p>
          <a:pPr algn="r">
            <a:lnSpc>
              <a:spcPct val="100000"/>
            </a:lnSpc>
          </a:pPr>
          <a:r>
            <a:rPr lang="he-IL" dirty="0"/>
            <a:t>ניתן להשלים את קורסי חובה בארגז כלים שבאתר </a:t>
          </a:r>
          <a:r>
            <a:rPr lang="he-IL" dirty="0" smtClean="0"/>
            <a:t>המועצה </a:t>
          </a:r>
          <a:r>
            <a:rPr lang="he-IL" dirty="0"/>
            <a:t>המדעית בקישור הבא:</a:t>
          </a:r>
          <a:endParaRPr lang="en-US" dirty="0"/>
        </a:p>
      </dgm:t>
    </dgm:pt>
    <dgm:pt modelId="{A552D670-F82D-4537-B5AF-0F5EE032ACF3}" type="parTrans" cxnId="{4DAD0124-84BD-46B6-889B-765132BAC668}">
      <dgm:prSet/>
      <dgm:spPr/>
      <dgm:t>
        <a:bodyPr/>
        <a:lstStyle/>
        <a:p>
          <a:endParaRPr lang="en-US"/>
        </a:p>
      </dgm:t>
    </dgm:pt>
    <dgm:pt modelId="{5FA5C609-2DC7-4435-A603-25B8EAB289D0}" type="sibTrans" cxnId="{4DAD0124-84BD-46B6-889B-765132BAC668}">
      <dgm:prSet/>
      <dgm:spPr/>
      <dgm:t>
        <a:bodyPr/>
        <a:lstStyle/>
        <a:p>
          <a:endParaRPr lang="en-US"/>
        </a:p>
      </dgm:t>
    </dgm:pt>
    <dgm:pt modelId="{B0084C7E-7E7E-4324-A79E-4153F6F902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hlinkClick xmlns:r="http://schemas.openxmlformats.org/officeDocument/2006/relationships" r:id="rId1"/>
            </a:rPr>
            <a:t>https://imaschool.org.il/?categoryid=16</a:t>
          </a:r>
          <a:endParaRPr lang="en-US" dirty="0"/>
        </a:p>
      </dgm:t>
    </dgm:pt>
    <dgm:pt modelId="{910F49AE-EB87-483B-B880-80EA24F7F403}" type="parTrans" cxnId="{23EBA6B1-4C4B-4D38-9ABF-6ABF2A360D1E}">
      <dgm:prSet/>
      <dgm:spPr/>
      <dgm:t>
        <a:bodyPr/>
        <a:lstStyle/>
        <a:p>
          <a:endParaRPr lang="en-US"/>
        </a:p>
      </dgm:t>
    </dgm:pt>
    <dgm:pt modelId="{46D91D8D-BA33-473A-9E35-FFFC9E98F610}" type="sibTrans" cxnId="{23EBA6B1-4C4B-4D38-9ABF-6ABF2A360D1E}">
      <dgm:prSet/>
      <dgm:spPr/>
      <dgm:t>
        <a:bodyPr/>
        <a:lstStyle/>
        <a:p>
          <a:endParaRPr lang="en-US"/>
        </a:p>
      </dgm:t>
    </dgm:pt>
    <dgm:pt modelId="{7346D1C4-D8F8-402A-AD4A-525D45A4D2D1}" type="pres">
      <dgm:prSet presAssocID="{BEC776C6-B1CB-48B6-A4E7-C11F7A43FE0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F58BDD8C-945C-4215-B9AA-0A6D19D9A781}" type="pres">
      <dgm:prSet presAssocID="{B75EE2AF-008D-42AC-A8AC-387531396FCA}" presName="compNode" presStyleCnt="0"/>
      <dgm:spPr/>
    </dgm:pt>
    <dgm:pt modelId="{1AAB8CB6-CE1E-44ED-B2C2-9A473EC89500}" type="pres">
      <dgm:prSet presAssocID="{B75EE2AF-008D-42AC-A8AC-387531396FCA}" presName="bgRect" presStyleLbl="bgShp" presStyleIdx="0" presStyleCnt="3"/>
      <dgm:spPr/>
    </dgm:pt>
    <dgm:pt modelId="{711CC647-7417-4FF5-97BA-A8D148A618A8}" type="pres">
      <dgm:prSet presAssocID="{B75EE2AF-008D-42AC-A8AC-387531396FCA}" presName="iconRect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endParaRPr lang="he-IL"/>
        </a:p>
      </dgm:t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CDFEB796-8DF0-4958-84EE-8048F313E73F}" type="pres">
      <dgm:prSet presAssocID="{B75EE2AF-008D-42AC-A8AC-387531396FCA}" presName="spaceRect" presStyleCnt="0"/>
      <dgm:spPr/>
    </dgm:pt>
    <dgm:pt modelId="{C8758B7C-5D0C-422A-9815-ACF94FD31945}" type="pres">
      <dgm:prSet presAssocID="{B75EE2AF-008D-42AC-A8AC-387531396FCA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he-IL"/>
        </a:p>
      </dgm:t>
    </dgm:pt>
    <dgm:pt modelId="{EC83AF2D-BAD7-495C-B063-1DD9547639E2}" type="pres">
      <dgm:prSet presAssocID="{9300FC1A-A216-44E5-8FD4-DBABA6AE7224}" presName="sibTrans" presStyleCnt="0"/>
      <dgm:spPr/>
    </dgm:pt>
    <dgm:pt modelId="{6C195DB5-D04F-44DA-8074-1E5780380340}" type="pres">
      <dgm:prSet presAssocID="{5F50AA3E-C4B2-45AE-B26C-F727764C830A}" presName="compNode" presStyleCnt="0"/>
      <dgm:spPr/>
    </dgm:pt>
    <dgm:pt modelId="{B0E7B627-994C-40BB-8847-6097820C6916}" type="pres">
      <dgm:prSet presAssocID="{5F50AA3E-C4B2-45AE-B26C-F727764C830A}" presName="bgRect" presStyleLbl="bgShp" presStyleIdx="1" presStyleCnt="3"/>
      <dgm:spPr/>
    </dgm:pt>
    <dgm:pt modelId="{E2C8BFCD-4072-407E-8C1D-A56B8D71F6D1}" type="pres">
      <dgm:prSet presAssocID="{5F50AA3E-C4B2-45AE-B26C-F727764C830A}" presName="iconRect" presStyleLbl="node1" presStyleIdx="1" presStyleCnt="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endParaRPr lang="he-IL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F38E24D-0CA8-4BD7-A905-54DFDB6BCD42}" type="pres">
      <dgm:prSet presAssocID="{5F50AA3E-C4B2-45AE-B26C-F727764C830A}" presName="spaceRect" presStyleCnt="0"/>
      <dgm:spPr/>
    </dgm:pt>
    <dgm:pt modelId="{98DF5C6F-0D17-41EF-ACC2-75AFCAE7A9F9}" type="pres">
      <dgm:prSet presAssocID="{5F50AA3E-C4B2-45AE-B26C-F727764C830A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he-IL"/>
        </a:p>
      </dgm:t>
    </dgm:pt>
    <dgm:pt modelId="{0FBCE290-608D-41A1-A6F0-AFDF30F46DA7}" type="pres">
      <dgm:prSet presAssocID="{5FA5C609-2DC7-4435-A603-25B8EAB289D0}" presName="sibTrans" presStyleCnt="0"/>
      <dgm:spPr/>
    </dgm:pt>
    <dgm:pt modelId="{F7739447-6847-4249-B3EB-F7B840D0A92A}" type="pres">
      <dgm:prSet presAssocID="{B0084C7E-7E7E-4324-A79E-4153F6F902F2}" presName="compNode" presStyleCnt="0"/>
      <dgm:spPr/>
    </dgm:pt>
    <dgm:pt modelId="{E659FDCD-0BC1-4915-8AAC-471C7CEDBF0B}" type="pres">
      <dgm:prSet presAssocID="{B0084C7E-7E7E-4324-A79E-4153F6F902F2}" presName="bgRect" presStyleLbl="bgShp" presStyleIdx="2" presStyleCnt="3"/>
      <dgm:spPr/>
    </dgm:pt>
    <dgm:pt modelId="{E8644F56-20E4-49CE-814B-9F6A02EB9D77}" type="pres">
      <dgm:prSet presAssocID="{B0084C7E-7E7E-4324-A79E-4153F6F902F2}" presName="iconRect" presStyleLbl="node1" presStyleIdx="2" presStyleCnt="3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</dgm:spPr>
      <dgm:t>
        <a:bodyPr/>
        <a:lstStyle/>
        <a:p>
          <a:pPr rtl="1"/>
          <a:endParaRPr lang="he-IL"/>
        </a:p>
      </dgm:t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0BBE0281-7331-4887-BA39-FE731DB9BFE4}" type="pres">
      <dgm:prSet presAssocID="{B0084C7E-7E7E-4324-A79E-4153F6F902F2}" presName="spaceRect" presStyleCnt="0"/>
      <dgm:spPr/>
    </dgm:pt>
    <dgm:pt modelId="{4009E80D-7B68-45A8-A5E7-0384E120F4D4}" type="pres">
      <dgm:prSet presAssocID="{B0084C7E-7E7E-4324-A79E-4153F6F902F2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CDC12C3-4EFA-41BA-A8EA-459501901EF5}" type="presOf" srcId="{B75EE2AF-008D-42AC-A8AC-387531396FCA}" destId="{C8758B7C-5D0C-422A-9815-ACF94FD31945}" srcOrd="0" destOrd="0" presId="urn:microsoft.com/office/officeart/2018/2/layout/IconVerticalSolidList"/>
    <dgm:cxn modelId="{B728B477-61CB-478F-B9D0-3DC2C8A96841}" type="presOf" srcId="{B0084C7E-7E7E-4324-A79E-4153F6F902F2}" destId="{4009E80D-7B68-45A8-A5E7-0384E120F4D4}" srcOrd="0" destOrd="0" presId="urn:microsoft.com/office/officeart/2018/2/layout/IconVerticalSolidList"/>
    <dgm:cxn modelId="{4DAD0124-84BD-46B6-889B-765132BAC668}" srcId="{BEC776C6-B1CB-48B6-A4E7-C11F7A43FE06}" destId="{5F50AA3E-C4B2-45AE-B26C-F727764C830A}" srcOrd="1" destOrd="0" parTransId="{A552D670-F82D-4537-B5AF-0F5EE032ACF3}" sibTransId="{5FA5C609-2DC7-4435-A603-25B8EAB289D0}"/>
    <dgm:cxn modelId="{096D04E4-5B9D-4982-BE9B-55F68BC415E7}" type="presOf" srcId="{BEC776C6-B1CB-48B6-A4E7-C11F7A43FE06}" destId="{7346D1C4-D8F8-402A-AD4A-525D45A4D2D1}" srcOrd="0" destOrd="0" presId="urn:microsoft.com/office/officeart/2018/2/layout/IconVerticalSolidList"/>
    <dgm:cxn modelId="{9E1192B9-5880-4338-BB0F-46CDD1AF8D43}" type="presOf" srcId="{5F50AA3E-C4B2-45AE-B26C-F727764C830A}" destId="{98DF5C6F-0D17-41EF-ACC2-75AFCAE7A9F9}" srcOrd="0" destOrd="0" presId="urn:microsoft.com/office/officeart/2018/2/layout/IconVerticalSolidList"/>
    <dgm:cxn modelId="{E6E2A9BB-3E8F-4CDB-BAB3-EF90F6806F80}" srcId="{BEC776C6-B1CB-48B6-A4E7-C11F7A43FE06}" destId="{B75EE2AF-008D-42AC-A8AC-387531396FCA}" srcOrd="0" destOrd="0" parTransId="{14C5EBBE-060D-4EFE-AEFA-691D24C8B4DF}" sibTransId="{9300FC1A-A216-44E5-8FD4-DBABA6AE7224}"/>
    <dgm:cxn modelId="{23EBA6B1-4C4B-4D38-9ABF-6ABF2A360D1E}" srcId="{BEC776C6-B1CB-48B6-A4E7-C11F7A43FE06}" destId="{B0084C7E-7E7E-4324-A79E-4153F6F902F2}" srcOrd="2" destOrd="0" parTransId="{910F49AE-EB87-483B-B880-80EA24F7F403}" sibTransId="{46D91D8D-BA33-473A-9E35-FFFC9E98F610}"/>
    <dgm:cxn modelId="{61A3AA73-0CEE-4DF0-822F-554FF6026263}" type="presParOf" srcId="{7346D1C4-D8F8-402A-AD4A-525D45A4D2D1}" destId="{F58BDD8C-945C-4215-B9AA-0A6D19D9A781}" srcOrd="0" destOrd="0" presId="urn:microsoft.com/office/officeart/2018/2/layout/IconVerticalSolidList"/>
    <dgm:cxn modelId="{C6F41191-87C1-487D-80C0-6E7881ED3A01}" type="presParOf" srcId="{F58BDD8C-945C-4215-B9AA-0A6D19D9A781}" destId="{1AAB8CB6-CE1E-44ED-B2C2-9A473EC89500}" srcOrd="0" destOrd="0" presId="urn:microsoft.com/office/officeart/2018/2/layout/IconVerticalSolidList"/>
    <dgm:cxn modelId="{14C1900C-6933-4632-A2F1-711BF02852FD}" type="presParOf" srcId="{F58BDD8C-945C-4215-B9AA-0A6D19D9A781}" destId="{711CC647-7417-4FF5-97BA-A8D148A618A8}" srcOrd="1" destOrd="0" presId="urn:microsoft.com/office/officeart/2018/2/layout/IconVerticalSolidList"/>
    <dgm:cxn modelId="{3737DD29-FDD2-497F-B09E-5678A2CA106E}" type="presParOf" srcId="{F58BDD8C-945C-4215-B9AA-0A6D19D9A781}" destId="{CDFEB796-8DF0-4958-84EE-8048F313E73F}" srcOrd="2" destOrd="0" presId="urn:microsoft.com/office/officeart/2018/2/layout/IconVerticalSolidList"/>
    <dgm:cxn modelId="{8EBFF6C9-C783-4CA3-8FDE-8A2D8E11573E}" type="presParOf" srcId="{F58BDD8C-945C-4215-B9AA-0A6D19D9A781}" destId="{C8758B7C-5D0C-422A-9815-ACF94FD31945}" srcOrd="3" destOrd="0" presId="urn:microsoft.com/office/officeart/2018/2/layout/IconVerticalSolidList"/>
    <dgm:cxn modelId="{9BD765BE-1E49-4046-9EA8-5158B3A86F4A}" type="presParOf" srcId="{7346D1C4-D8F8-402A-AD4A-525D45A4D2D1}" destId="{EC83AF2D-BAD7-495C-B063-1DD9547639E2}" srcOrd="1" destOrd="0" presId="urn:microsoft.com/office/officeart/2018/2/layout/IconVerticalSolidList"/>
    <dgm:cxn modelId="{3612E479-91AF-4316-AF31-DE507806F6A9}" type="presParOf" srcId="{7346D1C4-D8F8-402A-AD4A-525D45A4D2D1}" destId="{6C195DB5-D04F-44DA-8074-1E5780380340}" srcOrd="2" destOrd="0" presId="urn:microsoft.com/office/officeart/2018/2/layout/IconVerticalSolidList"/>
    <dgm:cxn modelId="{7FB5F1E4-96DE-4035-9AF9-21AB65838536}" type="presParOf" srcId="{6C195DB5-D04F-44DA-8074-1E5780380340}" destId="{B0E7B627-994C-40BB-8847-6097820C6916}" srcOrd="0" destOrd="0" presId="urn:microsoft.com/office/officeart/2018/2/layout/IconVerticalSolidList"/>
    <dgm:cxn modelId="{2261E477-5556-4B90-84A5-781F9DAC6F8B}" type="presParOf" srcId="{6C195DB5-D04F-44DA-8074-1E5780380340}" destId="{E2C8BFCD-4072-407E-8C1D-A56B8D71F6D1}" srcOrd="1" destOrd="0" presId="urn:microsoft.com/office/officeart/2018/2/layout/IconVerticalSolidList"/>
    <dgm:cxn modelId="{BC7B05D6-A0EC-4FBD-851E-57F59E85E8A3}" type="presParOf" srcId="{6C195DB5-D04F-44DA-8074-1E5780380340}" destId="{7F38E24D-0CA8-4BD7-A905-54DFDB6BCD42}" srcOrd="2" destOrd="0" presId="urn:microsoft.com/office/officeart/2018/2/layout/IconVerticalSolidList"/>
    <dgm:cxn modelId="{4D897931-6651-4A4F-93B0-F2F5A492E710}" type="presParOf" srcId="{6C195DB5-D04F-44DA-8074-1E5780380340}" destId="{98DF5C6F-0D17-41EF-ACC2-75AFCAE7A9F9}" srcOrd="3" destOrd="0" presId="urn:microsoft.com/office/officeart/2018/2/layout/IconVerticalSolidList"/>
    <dgm:cxn modelId="{E9D853DA-9593-412F-AE01-8901AB6A7843}" type="presParOf" srcId="{7346D1C4-D8F8-402A-AD4A-525D45A4D2D1}" destId="{0FBCE290-608D-41A1-A6F0-AFDF30F46DA7}" srcOrd="3" destOrd="0" presId="urn:microsoft.com/office/officeart/2018/2/layout/IconVerticalSolidList"/>
    <dgm:cxn modelId="{D68E95DE-6FA5-4C38-ADA7-D8505933517E}" type="presParOf" srcId="{7346D1C4-D8F8-402A-AD4A-525D45A4D2D1}" destId="{F7739447-6847-4249-B3EB-F7B840D0A92A}" srcOrd="4" destOrd="0" presId="urn:microsoft.com/office/officeart/2018/2/layout/IconVerticalSolidList"/>
    <dgm:cxn modelId="{94DACC98-E299-4799-9375-A2271DAD5EDF}" type="presParOf" srcId="{F7739447-6847-4249-B3EB-F7B840D0A92A}" destId="{E659FDCD-0BC1-4915-8AAC-471C7CEDBF0B}" srcOrd="0" destOrd="0" presId="urn:microsoft.com/office/officeart/2018/2/layout/IconVerticalSolidList"/>
    <dgm:cxn modelId="{6DEAFB67-57A7-45E9-AE33-C0FFE0A36EB9}" type="presParOf" srcId="{F7739447-6847-4249-B3EB-F7B840D0A92A}" destId="{E8644F56-20E4-49CE-814B-9F6A02EB9D77}" srcOrd="1" destOrd="0" presId="urn:microsoft.com/office/officeart/2018/2/layout/IconVerticalSolidList"/>
    <dgm:cxn modelId="{4B25679F-AAE3-44B7-8E0B-5570E9889971}" type="presParOf" srcId="{F7739447-6847-4249-B3EB-F7B840D0A92A}" destId="{0BBE0281-7331-4887-BA39-FE731DB9BFE4}" srcOrd="2" destOrd="0" presId="urn:microsoft.com/office/officeart/2018/2/layout/IconVerticalSolidList"/>
    <dgm:cxn modelId="{DF42E911-E595-434D-9CD7-14D584E9E72A}" type="presParOf" srcId="{F7739447-6847-4249-B3EB-F7B840D0A92A}" destId="{4009E80D-7B68-45A8-A5E7-0384E120F4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8E3B06-5ED1-4101-B552-0D87719C1879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3892C48-0D80-41BA-9A7D-B5C71666FC35}">
      <dgm:prSet custT="1"/>
      <dgm:spPr/>
      <dgm:t>
        <a:bodyPr/>
        <a:lstStyle/>
        <a:p>
          <a:pPr algn="r"/>
          <a:r>
            <a:rPr lang="he-IL" sz="2800" dirty="0"/>
            <a:t>קבלתם אישור ועדת הלסינקי? </a:t>
          </a:r>
          <a:r>
            <a:rPr lang="he-IL" sz="2800" dirty="0" smtClean="0"/>
            <a:t>מזל טוב!</a:t>
          </a:r>
          <a:endParaRPr lang="he-IL" sz="2800" dirty="0"/>
        </a:p>
      </dgm:t>
    </dgm:pt>
    <dgm:pt modelId="{B834A427-590B-483A-A6CD-092E8BD2699C}" type="parTrans" cxnId="{AFFCEE9B-428D-4E40-B2B6-7D764348CE65}">
      <dgm:prSet/>
      <dgm:spPr/>
      <dgm:t>
        <a:bodyPr/>
        <a:lstStyle/>
        <a:p>
          <a:endParaRPr lang="en-US"/>
        </a:p>
      </dgm:t>
    </dgm:pt>
    <dgm:pt modelId="{F09B1BC4-2F3F-4604-A4D6-26D9C8189469}" type="sibTrans" cxnId="{AFFCEE9B-428D-4E40-B2B6-7D764348CE65}">
      <dgm:prSet/>
      <dgm:spPr/>
      <dgm:t>
        <a:bodyPr/>
        <a:lstStyle/>
        <a:p>
          <a:pPr algn="r" rtl="1"/>
          <a:endParaRPr lang="en-US" dirty="0"/>
        </a:p>
      </dgm:t>
    </dgm:pt>
    <dgm:pt modelId="{20D7A27A-B377-47DA-BC7C-78261D0E6060}">
      <dgm:prSet custT="1"/>
      <dgm:spPr/>
      <dgm:t>
        <a:bodyPr/>
        <a:lstStyle/>
        <a:p>
          <a:pPr algn="r"/>
          <a:r>
            <a:rPr lang="he-IL" sz="2800" dirty="0"/>
            <a:t>להגיש את האישור והצעת המחקר דרך אתר </a:t>
          </a:r>
          <a:r>
            <a:rPr lang="he-IL" sz="2800" dirty="0" smtClean="0"/>
            <a:t>המועצה </a:t>
          </a:r>
          <a:r>
            <a:rPr lang="he-IL" sz="2800" dirty="0"/>
            <a:t>המדעית</a:t>
          </a:r>
          <a:endParaRPr lang="en-US" sz="2800" dirty="0"/>
        </a:p>
      </dgm:t>
    </dgm:pt>
    <dgm:pt modelId="{44554657-4338-4337-9E63-0AD84BF12D17}" type="parTrans" cxnId="{6D0D9C89-9EE1-4FA9-B409-FC486C0BFC54}">
      <dgm:prSet/>
      <dgm:spPr/>
      <dgm:t>
        <a:bodyPr/>
        <a:lstStyle/>
        <a:p>
          <a:endParaRPr lang="en-US"/>
        </a:p>
      </dgm:t>
    </dgm:pt>
    <dgm:pt modelId="{06B512E4-AE0F-4883-B1E8-E3247468F19E}" type="sibTrans" cxnId="{6D0D9C89-9EE1-4FA9-B409-FC486C0BFC54}">
      <dgm:prSet/>
      <dgm:spPr/>
      <dgm:t>
        <a:bodyPr/>
        <a:lstStyle/>
        <a:p>
          <a:endParaRPr lang="en-US" dirty="0"/>
        </a:p>
      </dgm:t>
    </dgm:pt>
    <dgm:pt modelId="{C573EBC6-9EA8-49EE-9C30-F4F5B389069E}">
      <dgm:prSet custT="1"/>
      <dgm:spPr/>
      <dgm:t>
        <a:bodyPr/>
        <a:lstStyle/>
        <a:p>
          <a:pPr algn="r"/>
          <a:r>
            <a:rPr lang="he-IL" sz="2800" dirty="0"/>
            <a:t>קבלתם אישור המועצה המדעית?</a:t>
          </a:r>
          <a:endParaRPr lang="en-US" sz="2800" dirty="0"/>
        </a:p>
      </dgm:t>
    </dgm:pt>
    <dgm:pt modelId="{20CF7A76-CB4C-478C-BB66-9C56C940710B}" type="parTrans" cxnId="{967ABC9B-8B8B-4EF0-A492-CA55FC78A9DD}">
      <dgm:prSet/>
      <dgm:spPr/>
      <dgm:t>
        <a:bodyPr/>
        <a:lstStyle/>
        <a:p>
          <a:endParaRPr lang="en-US"/>
        </a:p>
      </dgm:t>
    </dgm:pt>
    <dgm:pt modelId="{302E4EFD-1E02-418B-ACC1-DD8B97E95B3F}" type="sibTrans" cxnId="{967ABC9B-8B8B-4EF0-A492-CA55FC78A9DD}">
      <dgm:prSet/>
      <dgm:spPr/>
      <dgm:t>
        <a:bodyPr/>
        <a:lstStyle/>
        <a:p>
          <a:endParaRPr lang="en-US" dirty="0"/>
        </a:p>
      </dgm:t>
    </dgm:pt>
    <dgm:pt modelId="{16A23518-A7AE-FA46-8705-97F756FE4B58}">
      <dgm:prSet custT="1"/>
      <dgm:spPr/>
      <dgm:t>
        <a:bodyPr/>
        <a:lstStyle/>
        <a:p>
          <a:pPr algn="r"/>
          <a:r>
            <a:rPr lang="he-IL" sz="2800" b="0" dirty="0"/>
            <a:t>יוצאים לדרך</a:t>
          </a:r>
          <a:r>
            <a:rPr lang="he-IL" sz="2800" dirty="0" smtClean="0"/>
            <a:t>... מתחילים </a:t>
          </a:r>
          <a:r>
            <a:rPr lang="he-IL" sz="2800" dirty="0"/>
            <a:t>בביצוע העבודה </a:t>
          </a:r>
          <a:endParaRPr lang="en-US" sz="2800" dirty="0"/>
        </a:p>
      </dgm:t>
    </dgm:pt>
    <dgm:pt modelId="{03B0E660-D329-584E-A67F-2C300B56187B}" type="parTrans" cxnId="{8F297CB4-F38D-D444-84C6-78BE2BE2EB4B}">
      <dgm:prSet/>
      <dgm:spPr/>
      <dgm:t>
        <a:bodyPr/>
        <a:lstStyle/>
        <a:p>
          <a:endParaRPr lang="en-US"/>
        </a:p>
      </dgm:t>
    </dgm:pt>
    <dgm:pt modelId="{BDEAA8CB-71D6-5B44-9AC8-3F378F4CB3AE}" type="sibTrans" cxnId="{8F297CB4-F38D-D444-84C6-78BE2BE2EB4B}">
      <dgm:prSet/>
      <dgm:spPr/>
      <dgm:t>
        <a:bodyPr/>
        <a:lstStyle/>
        <a:p>
          <a:endParaRPr lang="en-US" dirty="0"/>
        </a:p>
        <a:p>
          <a:endParaRPr lang="en-US" dirty="0"/>
        </a:p>
      </dgm:t>
    </dgm:pt>
    <dgm:pt modelId="{04B56928-DC97-D048-A2D2-3A363D0C7A43}">
      <dgm:prSet custT="1"/>
      <dgm:spPr/>
      <dgm:t>
        <a:bodyPr/>
        <a:lstStyle/>
        <a:p>
          <a:pPr algn="ctr" rtl="1"/>
          <a:endParaRPr lang="en-US" sz="3600" dirty="0"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a:endParaRPr>
        </a:p>
      </dgm:t>
    </dgm:pt>
    <dgm:pt modelId="{0FEF3DA1-0B2E-194A-9901-03F34407659A}" type="parTrans" cxnId="{847EEFD5-E87A-6E41-933F-6E38F9F6B446}">
      <dgm:prSet/>
      <dgm:spPr/>
      <dgm:t>
        <a:bodyPr/>
        <a:lstStyle/>
        <a:p>
          <a:endParaRPr lang="en-US"/>
        </a:p>
      </dgm:t>
    </dgm:pt>
    <dgm:pt modelId="{B1FAAA9C-5747-0242-883D-84056098457A}" type="sibTrans" cxnId="{847EEFD5-E87A-6E41-933F-6E38F9F6B446}">
      <dgm:prSet/>
      <dgm:spPr/>
      <dgm:t>
        <a:bodyPr/>
        <a:lstStyle/>
        <a:p>
          <a:endParaRPr lang="en-US"/>
        </a:p>
      </dgm:t>
    </dgm:pt>
    <dgm:pt modelId="{10D18A1E-5AEC-244F-A8E8-4CBF8A5DD993}" type="pres">
      <dgm:prSet presAssocID="{A98E3B06-5ED1-4101-B552-0D87719C187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2B234CCB-E32D-2443-B205-14DCB790126A}" type="pres">
      <dgm:prSet presAssocID="{A98E3B06-5ED1-4101-B552-0D87719C1879}" presName="dummyMaxCanvas" presStyleCnt="0">
        <dgm:presLayoutVars/>
      </dgm:prSet>
      <dgm:spPr/>
    </dgm:pt>
    <dgm:pt modelId="{9E1B79D5-3227-8848-B570-1EFE6FA5E99D}" type="pres">
      <dgm:prSet presAssocID="{A98E3B06-5ED1-4101-B552-0D87719C1879}" presName="FiveNodes_1" presStyleLbl="node1" presStyleIdx="0" presStyleCnt="5" custScaleX="11516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EA8C905B-108B-FD4C-A9EC-27296F3B0CCB}" type="pres">
      <dgm:prSet presAssocID="{A98E3B06-5ED1-4101-B552-0D87719C1879}" presName="FiveNodes_2" presStyleLbl="node1" presStyleIdx="1" presStyleCnt="5" custScaleX="11233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7624026-6684-E94B-8C71-EBD6E3BBA05B}" type="pres">
      <dgm:prSet presAssocID="{A98E3B06-5ED1-4101-B552-0D87719C1879}" presName="FiveNodes_3" presStyleLbl="node1" presStyleIdx="2" presStyleCnt="5" custScaleX="11062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57B3523-A15A-7846-B59C-46E9D14D15CC}" type="pres">
      <dgm:prSet presAssocID="{A98E3B06-5ED1-4101-B552-0D87719C1879}" presName="FiveNodes_4" presStyleLbl="node1" presStyleIdx="3" presStyleCnt="5" custScaleX="10493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84A65AC-0DEB-1540-B024-064FB738376C}" type="pres">
      <dgm:prSet presAssocID="{A98E3B06-5ED1-4101-B552-0D87719C1879}" presName="FiveNodes_5" presStyleLbl="node1" presStyleIdx="4" presStyleCnt="5" custScaleX="10782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D6FE1BA-87F1-AE4A-9C22-AF880D93F62D}" type="pres">
      <dgm:prSet presAssocID="{A98E3B06-5ED1-4101-B552-0D87719C1879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75EEAC1-CDD6-4343-B78E-3E26C1E91C53}" type="pres">
      <dgm:prSet presAssocID="{A98E3B06-5ED1-4101-B552-0D87719C1879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0F8AA3C-B91A-CB42-AFE9-22A51060C641}" type="pres">
      <dgm:prSet presAssocID="{A98E3B06-5ED1-4101-B552-0D87719C1879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5F7D64D-1637-5C4D-A7DC-10D53C0C6EEA}" type="pres">
      <dgm:prSet presAssocID="{A98E3B06-5ED1-4101-B552-0D87719C1879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7934E5F-7B8D-C946-9568-7F1E4E089470}" type="pres">
      <dgm:prSet presAssocID="{A98E3B06-5ED1-4101-B552-0D87719C1879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2F834B5-0D40-1849-AEEC-82EA2769E8F4}" type="pres">
      <dgm:prSet presAssocID="{A98E3B06-5ED1-4101-B552-0D87719C1879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8C68410-C557-EA45-9C9F-9C26D96EE43B}" type="pres">
      <dgm:prSet presAssocID="{A98E3B06-5ED1-4101-B552-0D87719C1879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67FADBC-F7E9-C244-9B90-C262661481E3}" type="pres">
      <dgm:prSet presAssocID="{A98E3B06-5ED1-4101-B552-0D87719C1879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717531C-1D50-0948-A513-106C0BE2D659}" type="pres">
      <dgm:prSet presAssocID="{A98E3B06-5ED1-4101-B552-0D87719C1879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847EEFD5-E87A-6E41-933F-6E38F9F6B446}" srcId="{A98E3B06-5ED1-4101-B552-0D87719C1879}" destId="{04B56928-DC97-D048-A2D2-3A363D0C7A43}" srcOrd="4" destOrd="0" parTransId="{0FEF3DA1-0B2E-194A-9901-03F34407659A}" sibTransId="{B1FAAA9C-5747-0242-883D-84056098457A}"/>
    <dgm:cxn modelId="{C599245B-25C9-BA46-A04E-57249F86E2F4}" type="presOf" srcId="{302E4EFD-1E02-418B-ACC1-DD8B97E95B3F}" destId="{10F8AA3C-B91A-CB42-AFE9-22A51060C641}" srcOrd="0" destOrd="0" presId="urn:microsoft.com/office/officeart/2005/8/layout/vProcess5"/>
    <dgm:cxn modelId="{38F73C37-71C7-4140-BDA2-1BD2C54B2F3D}" type="presOf" srcId="{04B56928-DC97-D048-A2D2-3A363D0C7A43}" destId="{1717531C-1D50-0948-A513-106C0BE2D659}" srcOrd="1" destOrd="0" presId="urn:microsoft.com/office/officeart/2005/8/layout/vProcess5"/>
    <dgm:cxn modelId="{38697F1B-203D-E049-814C-3470E643EB04}" type="presOf" srcId="{20D7A27A-B377-47DA-BC7C-78261D0E6060}" destId="{EA8C905B-108B-FD4C-A9EC-27296F3B0CCB}" srcOrd="0" destOrd="0" presId="urn:microsoft.com/office/officeart/2005/8/layout/vProcess5"/>
    <dgm:cxn modelId="{FB5C8E50-D524-524A-876B-DFD16735341E}" type="presOf" srcId="{A98E3B06-5ED1-4101-B552-0D87719C1879}" destId="{10D18A1E-5AEC-244F-A8E8-4CBF8A5DD993}" srcOrd="0" destOrd="0" presId="urn:microsoft.com/office/officeart/2005/8/layout/vProcess5"/>
    <dgm:cxn modelId="{967ABC9B-8B8B-4EF0-A492-CA55FC78A9DD}" srcId="{A98E3B06-5ED1-4101-B552-0D87719C1879}" destId="{C573EBC6-9EA8-49EE-9C30-F4F5B389069E}" srcOrd="2" destOrd="0" parTransId="{20CF7A76-CB4C-478C-BB66-9C56C940710B}" sibTransId="{302E4EFD-1E02-418B-ACC1-DD8B97E95B3F}"/>
    <dgm:cxn modelId="{9DE1F4D6-D950-2544-8FDE-639DE404DC38}" type="presOf" srcId="{16A23518-A7AE-FA46-8705-97F756FE4B58}" destId="{F57B3523-A15A-7846-B59C-46E9D14D15CC}" srcOrd="0" destOrd="0" presId="urn:microsoft.com/office/officeart/2005/8/layout/vProcess5"/>
    <dgm:cxn modelId="{AFFCEE9B-428D-4E40-B2B6-7D764348CE65}" srcId="{A98E3B06-5ED1-4101-B552-0D87719C1879}" destId="{D3892C48-0D80-41BA-9A7D-B5C71666FC35}" srcOrd="0" destOrd="0" parTransId="{B834A427-590B-483A-A6CD-092E8BD2699C}" sibTransId="{F09B1BC4-2F3F-4604-A4D6-26D9C8189469}"/>
    <dgm:cxn modelId="{65F9D555-3CD3-FC42-8D39-30009CC17E32}" type="presOf" srcId="{BDEAA8CB-71D6-5B44-9AC8-3F378F4CB3AE}" destId="{C5F7D64D-1637-5C4D-A7DC-10D53C0C6EEA}" srcOrd="0" destOrd="0" presId="urn:microsoft.com/office/officeart/2005/8/layout/vProcess5"/>
    <dgm:cxn modelId="{7A00193A-AAC8-4244-9B7E-A2DA663BA3C3}" type="presOf" srcId="{16A23518-A7AE-FA46-8705-97F756FE4B58}" destId="{767FADBC-F7E9-C244-9B90-C262661481E3}" srcOrd="1" destOrd="0" presId="urn:microsoft.com/office/officeart/2005/8/layout/vProcess5"/>
    <dgm:cxn modelId="{2BA9BD9C-87DA-4243-8D3F-8EB22E5C2BC3}" type="presOf" srcId="{C573EBC6-9EA8-49EE-9C30-F4F5B389069E}" destId="{58C68410-C557-EA45-9C9F-9C26D96EE43B}" srcOrd="1" destOrd="0" presId="urn:microsoft.com/office/officeart/2005/8/layout/vProcess5"/>
    <dgm:cxn modelId="{5315ABAE-E64A-0147-9F0C-E995B916FF23}" type="presOf" srcId="{C573EBC6-9EA8-49EE-9C30-F4F5B389069E}" destId="{D7624026-6684-E94B-8C71-EBD6E3BBA05B}" srcOrd="0" destOrd="0" presId="urn:microsoft.com/office/officeart/2005/8/layout/vProcess5"/>
    <dgm:cxn modelId="{AD3FE8A1-2E2A-DF4A-BB97-D946E8D87E1B}" type="presOf" srcId="{06B512E4-AE0F-4883-B1E8-E3247468F19E}" destId="{775EEAC1-CDD6-4343-B78E-3E26C1E91C53}" srcOrd="0" destOrd="0" presId="urn:microsoft.com/office/officeart/2005/8/layout/vProcess5"/>
    <dgm:cxn modelId="{8F297CB4-F38D-D444-84C6-78BE2BE2EB4B}" srcId="{A98E3B06-5ED1-4101-B552-0D87719C1879}" destId="{16A23518-A7AE-FA46-8705-97F756FE4B58}" srcOrd="3" destOrd="0" parTransId="{03B0E660-D329-584E-A67F-2C300B56187B}" sibTransId="{BDEAA8CB-71D6-5B44-9AC8-3F378F4CB3AE}"/>
    <dgm:cxn modelId="{39423CA8-8F33-0F49-95C1-F3379905FC56}" type="presOf" srcId="{D3892C48-0D80-41BA-9A7D-B5C71666FC35}" destId="{A7934E5F-7B8D-C946-9568-7F1E4E089470}" srcOrd="1" destOrd="0" presId="urn:microsoft.com/office/officeart/2005/8/layout/vProcess5"/>
    <dgm:cxn modelId="{D63538B4-AD07-D047-8056-7AF4EB046D04}" type="presOf" srcId="{20D7A27A-B377-47DA-BC7C-78261D0E6060}" destId="{52F834B5-0D40-1849-AEEC-82EA2769E8F4}" srcOrd="1" destOrd="0" presId="urn:microsoft.com/office/officeart/2005/8/layout/vProcess5"/>
    <dgm:cxn modelId="{755AD2D1-182D-4F49-A55B-42A7D0668C8A}" type="presOf" srcId="{D3892C48-0D80-41BA-9A7D-B5C71666FC35}" destId="{9E1B79D5-3227-8848-B570-1EFE6FA5E99D}" srcOrd="0" destOrd="0" presId="urn:microsoft.com/office/officeart/2005/8/layout/vProcess5"/>
    <dgm:cxn modelId="{6D0D9C89-9EE1-4FA9-B409-FC486C0BFC54}" srcId="{A98E3B06-5ED1-4101-B552-0D87719C1879}" destId="{20D7A27A-B377-47DA-BC7C-78261D0E6060}" srcOrd="1" destOrd="0" parTransId="{44554657-4338-4337-9E63-0AD84BF12D17}" sibTransId="{06B512E4-AE0F-4883-B1E8-E3247468F19E}"/>
    <dgm:cxn modelId="{74AB53E9-89E7-DC43-83E0-0F42CDB29107}" type="presOf" srcId="{04B56928-DC97-D048-A2D2-3A363D0C7A43}" destId="{984A65AC-0DEB-1540-B024-064FB738376C}" srcOrd="0" destOrd="0" presId="urn:microsoft.com/office/officeart/2005/8/layout/vProcess5"/>
    <dgm:cxn modelId="{355C0A4A-FDCA-1A4D-83BC-0BC7663AED78}" type="presOf" srcId="{F09B1BC4-2F3F-4604-A4D6-26D9C8189469}" destId="{CD6FE1BA-87F1-AE4A-9C22-AF880D93F62D}" srcOrd="0" destOrd="0" presId="urn:microsoft.com/office/officeart/2005/8/layout/vProcess5"/>
    <dgm:cxn modelId="{845BFC9B-F3DB-7349-BAED-68E98851E7D4}" type="presParOf" srcId="{10D18A1E-5AEC-244F-A8E8-4CBF8A5DD993}" destId="{2B234CCB-E32D-2443-B205-14DCB790126A}" srcOrd="0" destOrd="0" presId="urn:microsoft.com/office/officeart/2005/8/layout/vProcess5"/>
    <dgm:cxn modelId="{8B88EE65-D3AE-BE4A-B376-9F084AE46EBE}" type="presParOf" srcId="{10D18A1E-5AEC-244F-A8E8-4CBF8A5DD993}" destId="{9E1B79D5-3227-8848-B570-1EFE6FA5E99D}" srcOrd="1" destOrd="0" presId="urn:microsoft.com/office/officeart/2005/8/layout/vProcess5"/>
    <dgm:cxn modelId="{12B049C2-3373-7D44-85F0-31F3FDB75171}" type="presParOf" srcId="{10D18A1E-5AEC-244F-A8E8-4CBF8A5DD993}" destId="{EA8C905B-108B-FD4C-A9EC-27296F3B0CCB}" srcOrd="2" destOrd="0" presId="urn:microsoft.com/office/officeart/2005/8/layout/vProcess5"/>
    <dgm:cxn modelId="{23411D8C-3DFE-2245-861A-08AAD01370A6}" type="presParOf" srcId="{10D18A1E-5AEC-244F-A8E8-4CBF8A5DD993}" destId="{D7624026-6684-E94B-8C71-EBD6E3BBA05B}" srcOrd="3" destOrd="0" presId="urn:microsoft.com/office/officeart/2005/8/layout/vProcess5"/>
    <dgm:cxn modelId="{3D7E6BE7-541A-5B45-AC06-FF4B23AF65D4}" type="presParOf" srcId="{10D18A1E-5AEC-244F-A8E8-4CBF8A5DD993}" destId="{F57B3523-A15A-7846-B59C-46E9D14D15CC}" srcOrd="4" destOrd="0" presId="urn:microsoft.com/office/officeart/2005/8/layout/vProcess5"/>
    <dgm:cxn modelId="{61DE01FE-F1AC-024C-85AE-8384FD13BC2C}" type="presParOf" srcId="{10D18A1E-5AEC-244F-A8E8-4CBF8A5DD993}" destId="{984A65AC-0DEB-1540-B024-064FB738376C}" srcOrd="5" destOrd="0" presId="urn:microsoft.com/office/officeart/2005/8/layout/vProcess5"/>
    <dgm:cxn modelId="{0C6853A8-D443-A646-A951-AD9F5CCF8EAF}" type="presParOf" srcId="{10D18A1E-5AEC-244F-A8E8-4CBF8A5DD993}" destId="{CD6FE1BA-87F1-AE4A-9C22-AF880D93F62D}" srcOrd="6" destOrd="0" presId="urn:microsoft.com/office/officeart/2005/8/layout/vProcess5"/>
    <dgm:cxn modelId="{C5879A3C-AD07-9347-8086-B3FDE443C76F}" type="presParOf" srcId="{10D18A1E-5AEC-244F-A8E8-4CBF8A5DD993}" destId="{775EEAC1-CDD6-4343-B78E-3E26C1E91C53}" srcOrd="7" destOrd="0" presId="urn:microsoft.com/office/officeart/2005/8/layout/vProcess5"/>
    <dgm:cxn modelId="{6F3B4D6F-C77C-1440-9A76-AE435EDDA3ED}" type="presParOf" srcId="{10D18A1E-5AEC-244F-A8E8-4CBF8A5DD993}" destId="{10F8AA3C-B91A-CB42-AFE9-22A51060C641}" srcOrd="8" destOrd="0" presId="urn:microsoft.com/office/officeart/2005/8/layout/vProcess5"/>
    <dgm:cxn modelId="{3DADD12A-FD92-8449-A5A1-E11E2E75B17F}" type="presParOf" srcId="{10D18A1E-5AEC-244F-A8E8-4CBF8A5DD993}" destId="{C5F7D64D-1637-5C4D-A7DC-10D53C0C6EEA}" srcOrd="9" destOrd="0" presId="urn:microsoft.com/office/officeart/2005/8/layout/vProcess5"/>
    <dgm:cxn modelId="{8FFC9176-B72F-B64E-B458-B85F6631C004}" type="presParOf" srcId="{10D18A1E-5AEC-244F-A8E8-4CBF8A5DD993}" destId="{A7934E5F-7B8D-C946-9568-7F1E4E089470}" srcOrd="10" destOrd="0" presId="urn:microsoft.com/office/officeart/2005/8/layout/vProcess5"/>
    <dgm:cxn modelId="{F152403C-73E3-5547-80CD-F05FCB6F5D9A}" type="presParOf" srcId="{10D18A1E-5AEC-244F-A8E8-4CBF8A5DD993}" destId="{52F834B5-0D40-1849-AEEC-82EA2769E8F4}" srcOrd="11" destOrd="0" presId="urn:microsoft.com/office/officeart/2005/8/layout/vProcess5"/>
    <dgm:cxn modelId="{0664A0C7-5F4D-2A4D-93DB-A62A3714D992}" type="presParOf" srcId="{10D18A1E-5AEC-244F-A8E8-4CBF8A5DD993}" destId="{58C68410-C557-EA45-9C9F-9C26D96EE43B}" srcOrd="12" destOrd="0" presId="urn:microsoft.com/office/officeart/2005/8/layout/vProcess5"/>
    <dgm:cxn modelId="{878BB476-AD78-FB44-82AB-9FE14138CDEB}" type="presParOf" srcId="{10D18A1E-5AEC-244F-A8E8-4CBF8A5DD993}" destId="{767FADBC-F7E9-C244-9B90-C262661481E3}" srcOrd="13" destOrd="0" presId="urn:microsoft.com/office/officeart/2005/8/layout/vProcess5"/>
    <dgm:cxn modelId="{44EA591B-A185-9745-9ECB-DC4F34AB6977}" type="presParOf" srcId="{10D18A1E-5AEC-244F-A8E8-4CBF8A5DD993}" destId="{1717531C-1D50-0948-A513-106C0BE2D65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B8CB6-CE1E-44ED-B2C2-9A473EC89500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CC647-7417-4FF5-97BA-A8D148A618A8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58B7C-5D0C-422A-9815-ACF94FD31945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lvl="0" algn="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טרם התחלת מדעי יסוד ישנם </a:t>
          </a:r>
          <a:r>
            <a:rPr lang="he-IL" sz="2200" b="1" u="sng" kern="1200" dirty="0" smtClean="0"/>
            <a:t>שישה</a:t>
          </a:r>
          <a:r>
            <a:rPr lang="he-IL" sz="2200" kern="1200" dirty="0" smtClean="0"/>
            <a:t> </a:t>
          </a:r>
          <a:r>
            <a:rPr lang="he-IL" sz="2200" kern="1200" dirty="0"/>
            <a:t>קורסי חובה להכנה לקראת מדעי היסוד, אותם יש לעבור בטרם ניתן להגיש את הצעת המחקר לאישורה של המועצה המדעית.</a:t>
          </a:r>
          <a:endParaRPr lang="en-US" sz="2200" kern="1200" dirty="0"/>
        </a:p>
      </dsp:txBody>
      <dsp:txXfrm>
        <a:off x="1435590" y="531"/>
        <a:ext cx="9080009" cy="1242935"/>
      </dsp:txXfrm>
    </dsp:sp>
    <dsp:sp modelId="{B0E7B627-994C-40BB-8847-6097820C691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8BFCD-4072-407E-8C1D-A56B8D71F6D1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F5C6F-0D17-41EF-ACC2-75AFCAE7A9F9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lvl="0" algn="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ניתן להשלים את קורסי חובה בארגז כלים שבאתר </a:t>
          </a:r>
          <a:r>
            <a:rPr lang="he-IL" sz="2200" kern="1200" dirty="0" smtClean="0"/>
            <a:t>המועצה </a:t>
          </a:r>
          <a:r>
            <a:rPr lang="he-IL" sz="2200" kern="1200" dirty="0"/>
            <a:t>המדעית בקישור הבא:</a:t>
          </a:r>
          <a:endParaRPr lang="en-US" sz="2200" kern="1200" dirty="0"/>
        </a:p>
      </dsp:txBody>
      <dsp:txXfrm>
        <a:off x="1435590" y="1554201"/>
        <a:ext cx="9080009" cy="1242935"/>
      </dsp:txXfrm>
    </dsp:sp>
    <dsp:sp modelId="{E659FDCD-0BC1-4915-8AAC-471C7CEDBF0B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644F56-20E4-49CE-814B-9F6A02EB9D77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9E80D-7B68-45A8-A5E7-0384E120F4D4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>
              <a:hlinkClick xmlns:r="http://schemas.openxmlformats.org/officeDocument/2006/relationships" r:id="rId8"/>
            </a:rPr>
            <a:t>https://imaschool.org.il/?categoryid=16</a:t>
          </a:r>
          <a:endParaRPr lang="en-US" sz="2200" kern="1200" dirty="0"/>
        </a:p>
      </dsp:txBody>
      <dsp:txXfrm>
        <a:off x="1435590" y="3107870"/>
        <a:ext cx="9080009" cy="1242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B79D5-3227-8848-B570-1EFE6FA5E99D}">
      <dsp:nvSpPr>
        <dsp:cNvPr id="0" name=""/>
        <dsp:cNvSpPr/>
      </dsp:nvSpPr>
      <dsp:spPr>
        <a:xfrm>
          <a:off x="-483619" y="0"/>
          <a:ext cx="9690308" cy="7547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/>
            <a:t>קבלתם אישור ועדת הלסינקי? </a:t>
          </a:r>
          <a:r>
            <a:rPr lang="he-IL" sz="2800" kern="1200" dirty="0" smtClean="0"/>
            <a:t>מזל טוב!</a:t>
          </a:r>
          <a:endParaRPr lang="he-IL" sz="2800" kern="1200" dirty="0"/>
        </a:p>
      </dsp:txBody>
      <dsp:txXfrm>
        <a:off x="-461514" y="22105"/>
        <a:ext cx="8657450" cy="710494"/>
      </dsp:txXfrm>
    </dsp:sp>
    <dsp:sp modelId="{EA8C905B-108B-FD4C-A9EC-27296F3B0CCB}">
      <dsp:nvSpPr>
        <dsp:cNvPr id="0" name=""/>
        <dsp:cNvSpPr/>
      </dsp:nvSpPr>
      <dsp:spPr>
        <a:xfrm>
          <a:off x="263542" y="859525"/>
          <a:ext cx="9452684" cy="754704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/>
            <a:t>להגיש את האישור והצעת המחקר דרך אתר </a:t>
          </a:r>
          <a:r>
            <a:rPr lang="he-IL" sz="2800" kern="1200" dirty="0" smtClean="0"/>
            <a:t>המועצה </a:t>
          </a:r>
          <a:r>
            <a:rPr lang="he-IL" sz="2800" kern="1200" dirty="0"/>
            <a:t>המדעית</a:t>
          </a:r>
          <a:endParaRPr lang="en-US" sz="2800" kern="1200" dirty="0"/>
        </a:p>
      </dsp:txBody>
      <dsp:txXfrm>
        <a:off x="285647" y="881630"/>
        <a:ext cx="8151504" cy="710494"/>
      </dsp:txXfrm>
    </dsp:sp>
    <dsp:sp modelId="{D7624026-6684-E94B-8C71-EBD6E3BBA05B}">
      <dsp:nvSpPr>
        <dsp:cNvPr id="0" name=""/>
        <dsp:cNvSpPr/>
      </dsp:nvSpPr>
      <dsp:spPr>
        <a:xfrm>
          <a:off x="964130" y="1719050"/>
          <a:ext cx="9308208" cy="754704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/>
            <a:t>קבלתם אישור המועצה המדעית?</a:t>
          </a:r>
          <a:endParaRPr lang="en-US" sz="2800" kern="1200" dirty="0"/>
        </a:p>
      </dsp:txBody>
      <dsp:txXfrm>
        <a:off x="986235" y="1741155"/>
        <a:ext cx="8026240" cy="710494"/>
      </dsp:txXfrm>
    </dsp:sp>
    <dsp:sp modelId="{F57B3523-A15A-7846-B59C-46E9D14D15CC}">
      <dsp:nvSpPr>
        <dsp:cNvPr id="0" name=""/>
        <dsp:cNvSpPr/>
      </dsp:nvSpPr>
      <dsp:spPr>
        <a:xfrm>
          <a:off x="1831871" y="2578575"/>
          <a:ext cx="8829427" cy="754704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b="0" kern="1200" dirty="0"/>
            <a:t>יוצאים לדרך</a:t>
          </a:r>
          <a:r>
            <a:rPr lang="he-IL" sz="2800" kern="1200" dirty="0" smtClean="0"/>
            <a:t>... מתחילים </a:t>
          </a:r>
          <a:r>
            <a:rPr lang="he-IL" sz="2800" kern="1200" dirty="0"/>
            <a:t>בביצוע העבודה </a:t>
          </a:r>
          <a:endParaRPr lang="en-US" sz="2800" kern="1200" dirty="0"/>
        </a:p>
      </dsp:txBody>
      <dsp:txXfrm>
        <a:off x="1853976" y="2600680"/>
        <a:ext cx="7611125" cy="710494"/>
      </dsp:txXfrm>
    </dsp:sp>
    <dsp:sp modelId="{984A65AC-0DEB-1540-B024-064FB738376C}">
      <dsp:nvSpPr>
        <dsp:cNvPr id="0" name=""/>
        <dsp:cNvSpPr/>
      </dsp:nvSpPr>
      <dsp:spPr>
        <a:xfrm>
          <a:off x="2338422" y="3438100"/>
          <a:ext cx="9073025" cy="75470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2360527" y="3460205"/>
        <a:ext cx="7822330" cy="710494"/>
      </dsp:txXfrm>
    </dsp:sp>
    <dsp:sp modelId="{CD6FE1BA-87F1-AE4A-9C22-AF880D93F62D}">
      <dsp:nvSpPr>
        <dsp:cNvPr id="0" name=""/>
        <dsp:cNvSpPr/>
      </dsp:nvSpPr>
      <dsp:spPr>
        <a:xfrm>
          <a:off x="8078190" y="551353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8188566" y="551353"/>
        <a:ext cx="269806" cy="369145"/>
      </dsp:txXfrm>
    </dsp:sp>
    <dsp:sp modelId="{775EEAC1-CDD6-4343-B78E-3E26C1E91C53}">
      <dsp:nvSpPr>
        <dsp:cNvPr id="0" name=""/>
        <dsp:cNvSpPr/>
      </dsp:nvSpPr>
      <dsp:spPr>
        <a:xfrm>
          <a:off x="8706540" y="1410878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8816916" y="1410878"/>
        <a:ext cx="269806" cy="369145"/>
      </dsp:txXfrm>
    </dsp:sp>
    <dsp:sp modelId="{10F8AA3C-B91A-CB42-AFE9-22A51060C641}">
      <dsp:nvSpPr>
        <dsp:cNvPr id="0" name=""/>
        <dsp:cNvSpPr/>
      </dsp:nvSpPr>
      <dsp:spPr>
        <a:xfrm>
          <a:off x="9334891" y="2257825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/>
        </a:p>
      </dsp:txBody>
      <dsp:txXfrm>
        <a:off x="9445267" y="2257825"/>
        <a:ext cx="269806" cy="369145"/>
      </dsp:txXfrm>
    </dsp:sp>
    <dsp:sp modelId="{C5F7D64D-1637-5C4D-A7DC-10D53C0C6EEA}">
      <dsp:nvSpPr>
        <dsp:cNvPr id="0" name=""/>
        <dsp:cNvSpPr/>
      </dsp:nvSpPr>
      <dsp:spPr>
        <a:xfrm>
          <a:off x="9963241" y="3125736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10073617" y="3125736"/>
        <a:ext cx="269806" cy="369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3T04:37:50.8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2455 131 24575,'-18'0'0,"-6"0"0,-13 0 0,-10-2 0,-8-3 0,-3-4 0,1-3 0,3 0 0,7 1 0,5 3 0,5 2 0,2 2 0,0 1 0,-2-1 0,2-1 0,0 0 0,1 1 0,0 0 0,2 1 0,0-1 0,0-1 0,0 0 0,-3 0 0,1 1 0,-1 0 0,3 2 0,-1-1 0,-2 1 0,2 2 0,-2 0 0,2 0 0,1 0 0,-1 0 0,1 0 0,-2 0 0,-2 0 0,-4 2 0,0 3 0,-4 2 0,-2 0 0,-1 0 0,1-1 0,7-1 0,1 2 0,-2 0 0,0 0 0,-2 1 0,8 0 0,5-2 0,3 1 0,2 0 0,-1 2 0,0 2 0,-2 2 0,0 2 0,-2 1 0,-1 2 0,-2 0 0,-1 0 0,1 3 0,0 1 0,0 2 0,0 3 0,1 0 0,0 1 0,3 0 0,3-3 0,2-2 0,3-1 0,2-2 0,5-1 0,5-3 0,4-4 0,3-2 0,1 0 0,0-1 0,0 0 0,0 0 0,2 2 0,2-1 0,2 2 0,0 1 0,0-3 0,0 1 0,1-3 0,0 0 0,1-2 0,-2-1 0,1 0 0,1 1 0,0 2 0,0 1 0,0 3 0,0 3 0,1 1 0,0 1 0,0 2 0,-1 3 0,3 1 0,0 2 0,0-1 0,1 0 0,-1 1 0,0-1 0,1-2 0,0 0 0,-1 0 0,3-3 0,0 0 0,1-2 0,1 0 0,2 1 0,-1-3 0,-1-3 0,0-2 0,-2-2 0,1-2 0,4 2 0,7 0 0,5 1 0,6 3 0,0 0 0,1 0 0,-1 1 0,1-1 0,2-2 0,-1-1 0,-1-3 0,-2-1 0,-2-1 0,-1 0 0,0-2 0,-2 1 0,2-1 0,-1-2 0,-2 0 0,0 0 0,-3 0 0,1 0 0,-1 0 0,2 0 0,2 0 0,0 0 0,2 0 0,0 0 0,1 0 0,-1 0 0,0 0 0,-3 0 0,-3 0 0,-4-2 0,-3-2 0,-3-3 0,0-1 0,0 2 0,0-2 0,0 0 0,0-1 0,0-2 0,0 2 0,0-1 0,0-1 0,0 0 0,2-2 0,0 0 0,1 0 0,2 0 0,-2 0 0,2-2 0,0 2 0,0-1 0,0 3 0,0 1 0,0-2 0,-3 1 0,1 0 0,-3 1 0,0 1 0,-1 0 0,1 0 0,0 1 0,-1 0 0,-1-1 0,0 0 0,-1 0 0,3-1 0,0 0 0,0 0 0,-1-1 0,1 1 0,0 0 0,0 1 0,0-2 0,0 0 0,0 1 0,0-1 0,0 2 0,0-1 0,0-1 0,-1-1 0,-2-1 0,1 1 0,-1-1 0,1 0 0,-1-2 0,-1 1 0,-1 0 0,-2 1 0,-1 0 0,0 0 0,0 0 0,-1-1 0,1 1 0,0-2 0,-1 0 0,-1 1 0,-2-1 0,0 1 0,-1-1 0,-1-2 0,0 1 0,0 1 0,-1 1 0,0 0 0,-2-1 0,0 0 0,0 1 0,0 1 0,0 1 0,0 0 0,0-1 0,0 1 0,0 0 0,0 0 0,0-3 0,0 0 0,-2-2 0,0 1 0,-2 1 0,0 2 0,0 0 0,0 2 0,0-1 0,0 0 0,0 0 0,0 1 0,1 0 0,-1 2 0,0 3 0,-1 3 0,-2 2 0,-1 1 0,1 0 0,0 0 0,0 0 0,-1 0 0,0 0 0,1 0 0,0 0 0,3 1 0,1 2 0,0 1 0,0 2 0,-1 1 0,-1 0 0,1 0 0,0-1 0,0-1 0,2 1 0,0 0 0,2 0 0,0 0 0,0 2 0,0 1 0,-2 3 0,-2 1 0,1-6 0,0-1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2T17:46:23.004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3649 160 24575,'-5'-4'0,"-10"2"0,-17 1 0,-18 1 0,-13 0 0,-7-4 0,4-1 0,9 0 0,9 0 0,7 4 0,3 1 0,0-2 0,0-1 0,3 0 0,3-1 0,4 1 0,3 1 0,1-1 0,0 1 0,0-2 0,0 0 0,0-1 0,0 0 0,-1 1 0,-2-1 0,-2 3 0,-1-1 0,-1 1 0,1-1 0,2 0 0,2-1 0,0 2 0,0-1 0,1 2 0,1 1 0,-1 0 0,0-2 0,0 0 0,-2-1 0,2 1 0,0 2 0,1-2 0,-1-1 0,-1 1 0,-2 0 0,0 2 0,-3-2 0,-1 0 0,-1-1 0,-2 1 0,0 2 0,-2 0 0,2 0 0,0-2 0,3-1 0,4 1 0,2-1 0,4 1 0,0 0 0,1 0 0,1 1 0,1 1 0,2-2 0,0 0 0,-2 0 0,-1 0 0,-2 2 0,0-2 0,0-1 0,0 1 0,2 0 0,3 2 0,1 0 0,-1 0 0,-1 0 0,-3 0 0,-2 0 0,-1 0 0,-3 0 0,0 0 0,0 0 0,-1 0 0,0 0 0,-1 0 0,-1 0 0,-2 0 0,1 0 0,1 0 0,2 0 0,1 0 0,0 0 0,-2 0 0,0 0 0,-1 0 0,1 0 0,1 0 0,4 0 0,2 0 0,3 0 0,2 0 0,0 0 0,3 0 0,1 0 0,2 0 0,1 0 0,-1 0 0,-3 0 0,-6 3 0,-3 1 0,-5 1 0,-2 3 0,0-2 0,-3 1 0,-2 2 0,1-1 0,-1 1 0,0 1 0,1 0 0,0 1 0,2-2 0,1 0 0,4-3 0,3 1 0,2 2 0,-1 0 0,2 1 0,-1-1 0,-1 0 0,1 2 0,0 1 0,2-1 0,3 0 0,2-2 0,4 1 0,3 1 0,3-1 0,2 0 0,1-2 0,2 0 0,0 1 0,0 1 0,0 1 0,0 1 0,0 1 0,-1 0 0,-2 2 0,-2-2 0,-1 2 0,1-2 0,3-3 0,0-1 0,2-3 0,0 0 0,0 0 0,0 0 0,0 0 0,0 2 0,0 0 0,0 2 0,2 1 0,2-1 0,2-1 0,2 2 0,-1 0 0,-1 2 0,1 1 0,0 1 0,1 4 0,1 4 0,0 0 0,0 2 0,0-1 0,1 2 0,1 4 0,1 4 0,2 2 0,-1-1 0,1 0 0,0 1 0,0-1 0,1-3 0,-1-2 0,1-3 0,-1 0 0,-1-4 0,1-2 0,-1 1 0,2-2 0,1 2 0,1 2 0,0-2 0,1 0 0,-1-3 0,0-2 0,0-3 0,0-2 0,3-2 0,6-1 0,6 1 0,12 2 0,8 2 0,7 3 0,3 1 0,2 0 0,-1-3 0,-4-3 0,-4-4 0,-7-3 0,1-2 0,6-1 0,6 2 0,8 1 0,4 0 0,-3-3 0,0 0 0,-1-2 0,-1 0 0,4 0 0,0 0 0,4 0 0,3 0 0,5 0 0,4-3 0,2-2 0,-5-3 0,-4-2 0,-4-1 0,-3-1 0,-2-1 0,-5-2 0,-8 0 0,-9 5 0,-7-1 0,-2-1 0,-4-2 0,4-4 0,1-1 0,3-1 0,2-3 0,2-4 0,2-2 0,0-1 0,-3 1 0,-4 2 0,-5 0 0,-2 1 0,1-1 0,4 1 0,1 2 0,-2 1 0,-5 1 0,-6 3 0,-6 2 0,-5 3 0,-2 0 0,0-1 0,0-1 0,2-1 0,1 0 0,0-3 0,-1-2 0,0-3 0,1-5 0,1-3 0,0-6 0,-1-4 0,-5-3 0,-4 2 0,-5 5 0,-3 8 0,-2 7 0,-1 4 0,0 5 0,0 2 0,0 2 0,-1 3 0,-2 1 0,-2 2 0,-2-1 0,-4-3 0,-1-5 0,-1-7 0,-2-3 0,0 1 0,1 3 0,1 6 0,3 7 0,2 3 0,0 4 0,1 0 0,0 0 0,-1 0 0,-1 0 0,-1 0 0,-2 0 0,2 0 0,0 0 0,2 0 0,2 1 0,3 3 0,2 2 0,1 2 0,0-1 0,0 0 0,0 3 0,0-6 0,0 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3T04:40:19.1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2091 1364 24575,'-11'0'0,"-1"0"0,-6 0 0,-3 0 0,1 0 0,1 0 0,0 0 0,1 0 0,-3 0 0,2 0 0,2 0 0,1 0 0,4 0 0,2 0 0,4 0 0,1 0 0,-1 0 0,-1 0 0,-2 0 0,-2 0 0,0 0 0,-2 0 0,-1 0 0,-2 0 0,-4 0 0,0 0 0,1 0 0,1 0 0,1 0 0,0 0 0,2 0 0,0 0 0,0 0 0,0 0 0,-1 0 0,1 0 0,0 0 0,0 0 0,0 0 0,-2 0 0,0 0 0,0 0 0,0 0 0,-2 0 0,-2 0 0,-4 0 0,-2 0 0,-2 0 0,-1 0 0,-2 0 0,-1 0 0,2-4 0,0-1 0,0 0 0,0 1 0,1 4 0,1-2 0,1-2 0,0-1 0,0-1 0,1 2 0,0-1 0,3 1 0,-1-1 0,3 0 0,1 0 0,-4 0 0,1 1 0,-5-1 0,0 1 0,1-1 0,-1-1 0,1 0 0,-2 0 0,-3 0 0,0 1 0,-1-2 0,2 0 0,3-2 0,1-1 0,4-1 0,0 0 0,2-1 0,0 1 0,1-1 0,1 0 0,0 0 0,1 1 0,2 1 0,0 0 0,0-1 0,0 0 0,0-2 0,2 0 0,0 0 0,2-2 0,2 0 0,0-1 0,1-3 0,1-1 0,3 0 0,0-1 0,0 1 0,1 0 0,-2-1 0,1 1 0,-1 0 0,0 0 0,1 1 0,2-1 0,2 1 0,0 0 0,2 2 0,0 0 0,0 0 0,0 2 0,0 2 0,0 3 0,0 1 0,0 1 0,0 1 0,2-2 0,2 0 0,1-1 0,2 0 0,0 1 0,2-1 0,-1 0 0,1 0 0,1 1 0,-1 3 0,0 0 0,0 0 0,-2 1 0,1 1 0,-2-1 0,0-1 0,-1 0 0,1-1 0,1 2 0,-1-1 0,1 0 0,-1 0 0,-1-1 0,2-1 0,0 0 0,1-1 0,1 1 0,0 0 0,-1-1 0,2 0 0,1-1 0,1-2 0,1 1 0,-1-1 0,1 0 0,0 2 0,0 3 0,0 5 0,-1 2 0,-1 0 0,-1 0 0,0 0 0,0 0 0,0-1 0,3-2 0,4-2 0,6-4 0,6-4 0,5-4 0,3-2 0,3-3 0,0 1 0,1-1 0,-3 1 0,-3 3 0,0-1 0,0 0 0,3 1 0,-1 1 0,0 1 0,-4 2 0,-2 2 0,-5 3 0,-4 4 0,-3 2 0,-2 3 0,0 0 0,0 0 0,0 0 0,0 0 0,0 0 0,0 0 0,2 0 0,1 0 0,-1 0 0,0 0 0,-2 0 0,3 1 0,-1 1 0,3 1 0,2-1 0,1 0 0,2 0 0,3 0 0,0 0 0,1-2 0,0 2 0,0 1 0,-1-1 0,-2 0 0,-1-2 0,-2 0 0,1 0 0,1 0 0,-2 0 0,-1 0 0,-2 0 0,0 0 0,2 0 0,-1 0 0,-2 0 0,-2 0 0,-2 0 0,-3 0 0,0 0 0,-1 0 0,0 0 0,0 0 0,1 0 0,0 0 0,1 0 0,4 0 0,1 0 0,0 0 0,-1 0 0,-3 0 0,-2 0 0,-3 0 0,-4 0 0,-2 0 0,0 0 0,0 1 0,1 1 0,1 1 0,2 1 0,2 0 0,0 0 0,2 0 0,-1 0 0,1 1 0,-3-1 0,1 0 0,-2 2 0,0-2 0,-1 0 0,1 0 0,-1 1 0,2-1 0,1 2 0,1 0 0,1 1 0,-1 0 0,1-1 0,-2 2 0,2-1 0,-1 2 0,-1-2 0,0-1 0,-1 1 0,1-1 0,-1 2 0,-1-1 0,0 0 0,1-1 0,1 0 0,-2 1 0,0-2 0,-2 1 0,0-1 0,-1 0 0,-1-2 0,0 1 0,0 1 0,1-1 0,-2 1 0,1-1 0,0 0 0,0 0 0,0 0 0,-1 0 0,-1 1 0,1 0 0,0-1 0,0 1 0,-1-1 0,-1-1 0,-2 1 0,0-1 0,0 2 0,0-1 0,1 2 0,1-1 0,1 1 0,1 1 0,-1 1 0,0-1 0,2 2 0,-1 0 0,2 0 0,0 0 0,-1 1 0,1 0 0,-1 1 0,2-1 0,0 1 0,-1-1 0,-2 0 0,0 0 0,0-2 0,-2 0 0,2 0 0,-2 0 0,0 1 0,-1-1 0,1 0 0,0-1 0,0 1 0,0 1 0,0 1 0,0 0 0,0 1 0,0 0 0,-2 0 0,0 0 0,0-2 0,0 0 0,0-1 0,0 0 0,0 1 0,0 0 0,0 0 0,0 0 0,0 0 0,0 0 0,0 1 0,0-1 0,0-1 0,0 0 0,0 1 0,0 0 0,0-1 0,0 0 0,0-1 0,0 0 0,0 0 0,0 0 0,0-1 0,0 1 0,0-1 0,0 0 0,0 1 0,0 0 0,0-1 0,-2 0 0,0 0 0,0-1 0,-2-1 0,2 1 0,0 1 0,-2-1 0,1 1 0,-1 0 0,0 0 0,1 1 0,0 1 0,1-1 0,-2-1 0,-1 2 0,1 0 0,-2 0 0,1 1 0,0 0 0,-1 0 0,2 0 0,0-1 0,0 0 0,1 0 0,-1-1 0,1 0 0,-2-1 0,1 0 0,1-1 0,0 1 0,0-1 0,-1 0 0,2 2 0,-2-2 0,1 2 0,-1-1 0,0-1 0,1 0 0,0-1 0,1 1 0,-2 0 0,1 0 0,-1 0 0,-1 0 0,1 0 0,-1 1 0,1 0 0,1 0 0,-1-1 0,1-1 0,-1 0 0,0 1 0,1 0 0,0-1 0,1 1 0,0-2 0,-1 0 0,1 1 0,0 0 0,-2 1 0,2-1 0,0 1 0,-2-1 0,2 1 0,-2-1 0,0 0 0,1 2 0,-1 0 0,-1 0 0,0-2 0,1 0 0,0 0 0,1 0 0,0-1 0,0 1 0,-1-1 0,2 0 0,-2 0 0,1 1 0,-1 0 0,1-2 0,1 1 0,-2-1 0,2 0 0,-1 1 0,-1-1 0,0 0 0,0 2 0,0-1 0,0 1 0,1 0 0,-2-2 0,1-1 0,-1 1 0,-1 0 0,1 0 0,1 0 0,0-2 0,0 0 0,0 0 0,0 0 0,0 0 0,-1 0 0,-1 1 0,1 1 0,-1 0 0,0 0 0,1-1 0,1-1 0,-1 0 0,0 0 0,1 0 0,-2 0 0,1 0 0,-2 0 0,-1 0 0,3 0 0,1 1 0,2 1 0,-1 0 0,-1 1 0,0 0 0,-3-1 0,1 0 0,0 0 0,0 1 0,2-1 0,1-1 0,-1-1 0,0 0 0,0 0 0,0 0 0,0 0 0,1 0 0,-1 0 0,0 0 0,1 0 0,-1 0 0,-1 2 0,0 0 0,0 0 0,1 1 0,1-1 0,0 0 0,1 0 0,0 0 0,0 0 0,2-2 0,0-5 0,0-14 0,0 9 0,0-6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9658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6522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516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599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4103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893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52301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0737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9002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40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915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23AE6-FB3F-49FE-926D-A3BF7A9B8655}" type="datetimeFigureOut">
              <a:rPr lang="he-IL" smtClean="0"/>
              <a:t>י"ג/אייר/תשפ"ה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904A1-EBC3-4639-B8CB-9B32783C1E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5482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irnaz@ziv.gov.i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haronz@ziv.gov.i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 descr="חצים לבן מעבר אל היעד האדום">
            <a:extLst>
              <a:ext uri="{FF2B5EF4-FFF2-40B4-BE49-F238E27FC236}">
                <a16:creationId xmlns:a16="http://schemas.microsoft.com/office/drawing/2014/main" id="{065A249A-B1F1-3181-D589-5D64E9969A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62" r="2665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he-IL" sz="4800" dirty="0">
                <a:solidFill>
                  <a:schemeClr val="bg1"/>
                </a:solidFill>
                <a:cs typeface="+mn-cs"/>
              </a:rPr>
              <a:t>הנחיות לקראת ביצוע מדעי יסוד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77980" y="4785632"/>
            <a:ext cx="3366232" cy="1295432"/>
          </a:xfrm>
        </p:spPr>
        <p:txBody>
          <a:bodyPr>
            <a:noAutofit/>
          </a:bodyPr>
          <a:lstStyle/>
          <a:p>
            <a:r>
              <a:rPr lang="he-IL" dirty="0" smtClean="0">
                <a:solidFill>
                  <a:schemeClr val="bg1"/>
                </a:solidFill>
              </a:rPr>
              <a:t>ועדת </a:t>
            </a:r>
            <a:r>
              <a:rPr lang="he-IL" dirty="0">
                <a:solidFill>
                  <a:schemeClr val="bg1"/>
                </a:solidFill>
              </a:rPr>
              <a:t>חינוך </a:t>
            </a:r>
            <a:r>
              <a:rPr lang="he-IL" dirty="0" smtClean="0">
                <a:solidFill>
                  <a:schemeClr val="bg1"/>
                </a:solidFill>
              </a:rPr>
              <a:t>רפואי</a:t>
            </a:r>
          </a:p>
          <a:p>
            <a:r>
              <a:rPr lang="he-IL" dirty="0" smtClean="0">
                <a:solidFill>
                  <a:schemeClr val="bg1"/>
                </a:solidFill>
              </a:rPr>
              <a:t>ועדת הלסינקי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922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לבחור שמות של כל החוקרים ותפקידם </a:t>
            </a:r>
            <a:r>
              <a:rPr lang="he-IL" sz="2800" dirty="0" smtClean="0">
                <a:cs typeface="+mn-cs"/>
              </a:rPr>
              <a:t>במחקר ואת מנהל המחלקה בה מתקיים המחקר</a:t>
            </a:r>
            <a:endParaRPr lang="he-IL" sz="2800" dirty="0">
              <a:cs typeface="+mn-c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393" y="1805940"/>
            <a:ext cx="11323535" cy="5052060"/>
          </a:xfrm>
          <a:prstGeom prst="rect">
            <a:avLst/>
          </a:prstGeom>
        </p:spPr>
      </p:pic>
      <p:cxnSp>
        <p:nvCxnSpPr>
          <p:cNvPr id="6" name="מחבר חץ ישר 5"/>
          <p:cNvCxnSpPr>
            <a:cxnSpLocks/>
          </p:cNvCxnSpPr>
          <p:nvPr/>
        </p:nvCxnSpPr>
        <p:spPr>
          <a:xfrm>
            <a:off x="1085071" y="3982305"/>
            <a:ext cx="664573" cy="90000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10131334" y="3429000"/>
            <a:ext cx="844732" cy="139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3" name="מחבר חץ ישר 5">
            <a:extLst>
              <a:ext uri="{FF2B5EF4-FFF2-40B4-BE49-F238E27FC236}">
                <a16:creationId xmlns:a16="http://schemas.microsoft.com/office/drawing/2014/main" id="{467FA1AA-AAF4-668D-5422-49B68CF8EFBC}"/>
              </a:ext>
            </a:extLst>
          </p:cNvPr>
          <p:cNvCxnSpPr>
            <a:cxnSpLocks/>
          </p:cNvCxnSpPr>
          <p:nvPr/>
        </p:nvCxnSpPr>
        <p:spPr>
          <a:xfrm>
            <a:off x="1529753" y="5087536"/>
            <a:ext cx="439783" cy="101346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24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b="1" dirty="0">
                <a:cs typeface="+mn-cs"/>
              </a:rPr>
              <a:t>העלאת פרוטוקול </a:t>
            </a:r>
            <a:r>
              <a:rPr lang="he-IL" sz="2800" b="1" dirty="0" smtClean="0">
                <a:cs typeface="+mn-cs"/>
              </a:rPr>
              <a:t>המחקר (</a:t>
            </a:r>
            <a:r>
              <a:rPr lang="he-IL" sz="2800" b="1" dirty="0">
                <a:cs typeface="+mn-cs"/>
              </a:rPr>
              <a:t>הצעת המחקר) ותקציר של </a:t>
            </a:r>
            <a:r>
              <a:rPr lang="he-IL" sz="2800" b="1" dirty="0" smtClean="0">
                <a:cs typeface="+mn-cs"/>
              </a:rPr>
              <a:t>הפרוטוקול- לחץ </a:t>
            </a:r>
            <a:r>
              <a:rPr lang="he-IL" sz="2800" b="1" dirty="0">
                <a:cs typeface="+mn-cs"/>
              </a:rPr>
              <a:t>על </a:t>
            </a:r>
            <a:r>
              <a:rPr lang="he-IL" sz="2800" b="1" dirty="0">
                <a:solidFill>
                  <a:schemeClr val="accent5"/>
                </a:solidFill>
                <a:cs typeface="+mn-cs"/>
              </a:rPr>
              <a:t>מסמך חדש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35" y="1690688"/>
            <a:ext cx="11077302" cy="5028246"/>
          </a:xfrm>
          <a:prstGeom prst="rect">
            <a:avLst/>
          </a:prstGeom>
        </p:spPr>
      </p:pic>
      <p:sp>
        <p:nvSpPr>
          <p:cNvPr id="7" name="מלבן 6"/>
          <p:cNvSpPr/>
          <p:nvPr/>
        </p:nvSpPr>
        <p:spPr>
          <a:xfrm>
            <a:off x="9814559" y="3352800"/>
            <a:ext cx="801189" cy="130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9" name="מחבר חץ ישר 8"/>
          <p:cNvCxnSpPr>
            <a:cxnSpLocks/>
          </p:cNvCxnSpPr>
          <p:nvPr/>
        </p:nvCxnSpPr>
        <p:spPr>
          <a:xfrm flipV="1">
            <a:off x="644435" y="4150281"/>
            <a:ext cx="869828" cy="44457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5FAFBA04-5C41-FFAC-18DE-3B6E2D347D12}"/>
                  </a:ext>
                </a:extLst>
              </p14:cNvPr>
              <p14:cNvContentPartPr/>
              <p14:nvPr/>
            </p14:nvContentPartPr>
            <p14:xfrm>
              <a:off x="1358730" y="3732120"/>
              <a:ext cx="923760" cy="4611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5FAFBA04-5C41-FFAC-18DE-3B6E2D347D1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50090" y="3723120"/>
                <a:ext cx="941400" cy="478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895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08923" y="365126"/>
            <a:ext cx="9470572" cy="1230410"/>
          </a:xfrm>
        </p:spPr>
        <p:txBody>
          <a:bodyPr>
            <a:normAutofit/>
          </a:bodyPr>
          <a:lstStyle/>
          <a:p>
            <a:pPr algn="ctr"/>
            <a:r>
              <a:rPr lang="he-IL" sz="2800" dirty="0" smtClean="0">
                <a:cs typeface="+mn-cs"/>
              </a:rPr>
              <a:t>יש לבדוק שהפרוטוקול מכיל את כל הסעיפים הנדרשים לפי נוהל משרד הבריאות</a:t>
            </a:r>
            <a:endParaRPr lang="he-IL" sz="2800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66362" y="1595536"/>
            <a:ext cx="10955694" cy="49390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e-IL" sz="1800" dirty="0" smtClean="0"/>
              <a:t>דף </a:t>
            </a:r>
            <a:r>
              <a:rPr lang="he-IL" sz="1800" dirty="0"/>
              <a:t>כותרת המכיל את הפרטים הבאים</a:t>
            </a:r>
            <a:r>
              <a:rPr lang="en-US" sz="1800" dirty="0" smtClean="0"/>
              <a:t>:</a:t>
            </a:r>
            <a:r>
              <a:rPr lang="he-IL" sz="1800" dirty="0" smtClean="0"/>
              <a:t> כותרת </a:t>
            </a:r>
            <a:r>
              <a:rPr lang="he-IL" sz="1800" dirty="0"/>
              <a:t>הפרוטוקול, סימון, תאריך </a:t>
            </a:r>
            <a:r>
              <a:rPr lang="he-IL" sz="1800" dirty="0" smtClean="0"/>
              <a:t>וגרסה.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he-IL" sz="1800" dirty="0"/>
              <a:t>פרטי היזם (</a:t>
            </a:r>
            <a:r>
              <a:rPr lang="he-IL" sz="1800" dirty="0" smtClean="0"/>
              <a:t>שם</a:t>
            </a:r>
            <a:r>
              <a:rPr lang="he-IL" sz="1800" dirty="0" smtClean="0"/>
              <a:t>, כתובת </a:t>
            </a:r>
            <a:r>
              <a:rPr lang="he-IL" sz="1800" dirty="0"/>
              <a:t>ואופי היזם: </a:t>
            </a:r>
            <a:r>
              <a:rPr lang="he-IL" sz="1800" dirty="0" smtClean="0"/>
              <a:t>מסחרי/ מלכ"ר/ </a:t>
            </a:r>
            <a:r>
              <a:rPr lang="he-IL" sz="1800" dirty="0"/>
              <a:t>אקדמיה </a:t>
            </a:r>
            <a:r>
              <a:rPr lang="he-IL" sz="1800" dirty="0" smtClean="0"/>
              <a:t>/יזם-חוקר</a:t>
            </a:r>
            <a:r>
              <a:rPr lang="he-IL" sz="1800" dirty="0"/>
              <a:t>)</a:t>
            </a:r>
            <a:r>
              <a:rPr lang="en-US" sz="1800" dirty="0"/>
              <a:t>.</a:t>
            </a:r>
            <a:br>
              <a:rPr lang="en-US" sz="1800" dirty="0"/>
            </a:br>
            <a:r>
              <a:rPr lang="he-IL" sz="1800" dirty="0"/>
              <a:t>שם ותפקיד החותם על הפרוטוקול (היזם והחוקרים) ותאריך חתימה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הרקע </a:t>
            </a:r>
            <a:r>
              <a:rPr lang="he-IL" sz="1800" dirty="0"/>
              <a:t>המדעי, הרציונל לביצוע המחקר שכולל סקירת ספרות מדעית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מטרות </a:t>
            </a:r>
            <a:r>
              <a:rPr lang="he-IL" sz="1800" dirty="0"/>
              <a:t>המחקר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מדדים </a:t>
            </a:r>
            <a:r>
              <a:rPr lang="he-IL" sz="1800" dirty="0"/>
              <a:t>לפיהם תוערכנה </a:t>
            </a:r>
            <a:r>
              <a:rPr lang="he-IL" sz="1800" dirty="0" smtClean="0"/>
              <a:t>התוצאות</a:t>
            </a:r>
            <a:r>
              <a:rPr lang="en-US" sz="1800" dirty="0" smtClean="0"/>
              <a:t>ENDPOINTS</a:t>
            </a:r>
            <a:r>
              <a:rPr lang="en-US" sz="1800" dirty="0"/>
              <a:t>) </a:t>
            </a:r>
            <a:r>
              <a:rPr lang="he-IL" sz="1800" dirty="0"/>
              <a:t>) 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he-IL" sz="1800" dirty="0" smtClean="0"/>
              <a:t>מספר </a:t>
            </a:r>
            <a:r>
              <a:rPr lang="he-IL" sz="1800" dirty="0"/>
              <a:t>המשתתפים, ומספר המרכזים המתוכננים להשתתף במחקר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אופן </a:t>
            </a:r>
            <a:r>
              <a:rPr lang="he-IL" sz="1800" dirty="0"/>
              <a:t>גיוס המשתתפים ותיאור הליך ההסכמה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קריטריונים </a:t>
            </a:r>
            <a:r>
              <a:rPr lang="he-IL" sz="1800" dirty="0"/>
              <a:t>להכללה ולאי-הכללה במחקר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לוח </a:t>
            </a:r>
            <a:r>
              <a:rPr lang="he-IL" sz="1800" dirty="0"/>
              <a:t>זמנים של המחקר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שיטות </a:t>
            </a:r>
            <a:r>
              <a:rPr lang="he-IL" sz="1800" dirty="0"/>
              <a:t>והליך המחקר</a:t>
            </a:r>
            <a:r>
              <a:rPr lang="en-US" sz="1800" dirty="0"/>
              <a:t>.</a:t>
            </a:r>
          </a:p>
          <a:p>
            <a:pPr>
              <a:lnSpc>
                <a:spcPct val="100000"/>
              </a:lnSpc>
            </a:pPr>
            <a:r>
              <a:rPr lang="he-IL" sz="1800" dirty="0" smtClean="0"/>
              <a:t>דרכי </a:t>
            </a:r>
            <a:r>
              <a:rPr lang="he-IL" sz="1800" dirty="0"/>
              <a:t>השמירה על פרטיות המשתתפים וסודיות המידע שנאסף (כולל הגורם האחראי על שמירת המידע, דרך העברתו, אופן שמירתו, משך השמירה וכו'.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he-IL" sz="1800" dirty="0" smtClean="0"/>
              <a:t>שיטת </a:t>
            </a:r>
            <a:r>
              <a:rPr lang="he-IL" sz="1800" dirty="0"/>
              <a:t>ניתוח ועיבוד תוצאות</a:t>
            </a:r>
            <a:endParaRPr lang="en-US" sz="1800" dirty="0"/>
          </a:p>
          <a:p>
            <a:pPr>
              <a:lnSpc>
                <a:spcPct val="100000"/>
              </a:lnSpc>
            </a:pP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1081702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 smtClean="0">
                <a:cs typeface="+mn-cs"/>
              </a:rPr>
              <a:t>יש להוסיף מס</a:t>
            </a:r>
            <a:r>
              <a:rPr lang="en-US" sz="2800" dirty="0" smtClean="0">
                <a:cs typeface="+mn-cs"/>
              </a:rPr>
              <a:t>'</a:t>
            </a:r>
            <a:r>
              <a:rPr lang="he-IL" sz="2800" dirty="0" smtClean="0">
                <a:cs typeface="+mn-cs"/>
              </a:rPr>
              <a:t> גרסה (1.0) של הפרוטוקול</a:t>
            </a:r>
            <a:r>
              <a:rPr lang="en-US" sz="2800" dirty="0" smtClean="0">
                <a:cs typeface="+mn-cs"/>
              </a:rPr>
              <a:t>,</a:t>
            </a:r>
            <a:r>
              <a:rPr lang="he-IL" sz="2800" dirty="0" smtClean="0">
                <a:cs typeface="+mn-cs"/>
              </a:rPr>
              <a:t> תאריך גרסה וסימון הפרוטוקול (ניתן לרשום את מס</a:t>
            </a:r>
            <a:r>
              <a:rPr lang="en-US" sz="2800" dirty="0" smtClean="0">
                <a:cs typeface="+mn-cs"/>
              </a:rPr>
              <a:t>'</a:t>
            </a:r>
            <a:r>
              <a:rPr lang="he-IL" sz="2800" dirty="0" smtClean="0">
                <a:cs typeface="+mn-cs"/>
              </a:rPr>
              <a:t> הלסינקי בצהוב) </a:t>
            </a:r>
            <a:endParaRPr lang="he-IL" sz="2800" dirty="0">
              <a:solidFill>
                <a:schemeClr val="accent5"/>
              </a:solidFill>
              <a:cs typeface="+mn-cs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9814559" y="3352800"/>
            <a:ext cx="801189" cy="130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335" y="1809750"/>
            <a:ext cx="9477413" cy="48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86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 smtClean="0">
                <a:cs typeface="+mn-cs"/>
              </a:rPr>
              <a:t>יש לכתוב את התקציר לפי התבנית בתוכנת מטרות ואז לצרף את הפרוטוקול במקום המסומן למעלה</a:t>
            </a:r>
            <a:endParaRPr lang="he-IL" sz="2800" dirty="0"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 rotWithShape="1">
          <a:blip r:embed="rId2"/>
          <a:srcRect l="-13845" t="12980" r="51142" b="34204"/>
          <a:stretch/>
        </p:blipFill>
        <p:spPr>
          <a:xfrm>
            <a:off x="-720013" y="1828802"/>
            <a:ext cx="11467323" cy="4581329"/>
          </a:xfrm>
          <a:prstGeom prst="rect">
            <a:avLst/>
          </a:prstGeom>
        </p:spPr>
      </p:pic>
      <p:cxnSp>
        <p:nvCxnSpPr>
          <p:cNvPr id="9" name="מחבר חץ ישר 8"/>
          <p:cNvCxnSpPr>
            <a:cxnSpLocks/>
          </p:cNvCxnSpPr>
          <p:nvPr/>
        </p:nvCxnSpPr>
        <p:spPr>
          <a:xfrm>
            <a:off x="1999550" y="2726386"/>
            <a:ext cx="1121229" cy="939301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>
            <a:cxnSpLocks/>
          </p:cNvCxnSpPr>
          <p:nvPr/>
        </p:nvCxnSpPr>
        <p:spPr>
          <a:xfrm>
            <a:off x="3262293" y="1992378"/>
            <a:ext cx="1121229" cy="939301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אליפסה 13"/>
          <p:cNvSpPr/>
          <p:nvPr/>
        </p:nvSpPr>
        <p:spPr>
          <a:xfrm>
            <a:off x="3909527" y="2931679"/>
            <a:ext cx="1408922" cy="3620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4515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53307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3600" dirty="0" smtClean="0">
                <a:cs typeface="+mn-cs"/>
              </a:rPr>
              <a:t/>
            </a:r>
            <a:br>
              <a:rPr lang="he-IL" sz="3600" dirty="0" smtClean="0">
                <a:cs typeface="+mn-cs"/>
              </a:rPr>
            </a:br>
            <a:r>
              <a:rPr lang="he-IL" sz="3600" dirty="0">
                <a:cs typeface="+mn-cs"/>
              </a:rPr>
              <a:t/>
            </a:r>
            <a:br>
              <a:rPr lang="he-IL" sz="3600" dirty="0">
                <a:cs typeface="+mn-cs"/>
              </a:rPr>
            </a:br>
            <a:r>
              <a:rPr lang="he-IL" sz="2800" dirty="0" smtClean="0">
                <a:cs typeface="+mn-cs"/>
              </a:rPr>
              <a:t>בנוסף </a:t>
            </a:r>
            <a:r>
              <a:rPr lang="he-IL" sz="2800" dirty="0" smtClean="0">
                <a:cs typeface="+mn-cs"/>
              </a:rPr>
              <a:t>להגשה במטרות יש להגיש לוועדה טופס איסוף </a:t>
            </a:r>
            <a:r>
              <a:rPr lang="he-IL" sz="2800" dirty="0" smtClean="0">
                <a:cs typeface="+mn-cs"/>
              </a:rPr>
              <a:t/>
            </a:r>
            <a:br>
              <a:rPr lang="he-IL" sz="2800" dirty="0" smtClean="0">
                <a:cs typeface="+mn-cs"/>
              </a:rPr>
            </a:br>
            <a:r>
              <a:rPr lang="he-IL" sz="2800" dirty="0" smtClean="0">
                <a:cs typeface="+mn-cs"/>
              </a:rPr>
              <a:t>נתונים </a:t>
            </a:r>
            <a:r>
              <a:rPr lang="he-IL" sz="2800" dirty="0" smtClean="0">
                <a:cs typeface="+mn-cs"/>
              </a:rPr>
              <a:t>– הטופס יכיל את כל המשתנים שייאספו במהלך המחקר</a:t>
            </a:r>
            <a:r>
              <a:rPr lang="en-US" sz="2800" dirty="0" smtClean="0">
                <a:cs typeface="+mn-cs"/>
              </a:rPr>
              <a:t>.</a:t>
            </a:r>
            <a:br>
              <a:rPr lang="en-US" sz="2800" dirty="0" smtClean="0">
                <a:cs typeface="+mn-cs"/>
              </a:rPr>
            </a:br>
            <a:r>
              <a:rPr lang="he-IL" sz="3600" dirty="0" smtClean="0">
                <a:cs typeface="+mn-cs"/>
              </a:rPr>
              <a:t/>
            </a:r>
            <a:br>
              <a:rPr lang="he-IL" sz="3600" dirty="0" smtClean="0">
                <a:cs typeface="+mn-cs"/>
              </a:rPr>
            </a:br>
            <a:r>
              <a:rPr lang="he-IL" sz="3600" b="1" dirty="0" smtClean="0">
                <a:cs typeface="+mn-cs"/>
              </a:rPr>
              <a:t> </a:t>
            </a:r>
            <a:endParaRPr lang="he-IL" sz="3600" b="1" dirty="0">
              <a:cs typeface="+mn-cs"/>
            </a:endParaRPr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8637" y="2149025"/>
            <a:ext cx="6130212" cy="41771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37714" y="1819166"/>
            <a:ext cx="159553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דוגמא: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805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לאחר סיום כל השלבים, </a:t>
            </a:r>
            <a:r>
              <a:rPr lang="he-IL" sz="2800" u="sng" dirty="0" smtClean="0">
                <a:cs typeface="+mn-cs"/>
              </a:rPr>
              <a:t>יש לפנות לרכזת ועדת הלסינקי</a:t>
            </a:r>
            <a:r>
              <a:rPr lang="he-IL" sz="2800" dirty="0" smtClean="0">
                <a:cs typeface="+mn-cs"/>
              </a:rPr>
              <a:t> על מנת שתבדוק את ההגשה </a:t>
            </a:r>
            <a:r>
              <a:rPr lang="he-IL" sz="2800" b="1" u="sng" dirty="0" smtClean="0">
                <a:cs typeface="+mn-cs"/>
              </a:rPr>
              <a:t>לפני</a:t>
            </a:r>
            <a:r>
              <a:rPr lang="he-IL" sz="2800" dirty="0" smtClean="0">
                <a:cs typeface="+mn-cs"/>
              </a:rPr>
              <a:t> שליחתה לשיבוץ</a:t>
            </a:r>
            <a:endParaRPr lang="he-IL" sz="2800" dirty="0">
              <a:cs typeface="+mn-c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184" y="1873568"/>
            <a:ext cx="11371631" cy="4627246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9762309" y="3352800"/>
            <a:ext cx="775062" cy="148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7" name="מחבר חץ ישר 6"/>
          <p:cNvCxnSpPr>
            <a:cxnSpLocks/>
          </p:cNvCxnSpPr>
          <p:nvPr/>
        </p:nvCxnSpPr>
        <p:spPr>
          <a:xfrm>
            <a:off x="1691640" y="1690688"/>
            <a:ext cx="1121229" cy="939301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B0048FF-E2CC-F90B-63FC-91F70C637201}"/>
                  </a:ext>
                </a:extLst>
              </p14:cNvPr>
              <p14:cNvContentPartPr/>
              <p14:nvPr/>
            </p14:nvContentPartPr>
            <p14:xfrm>
              <a:off x="2518290" y="2625840"/>
              <a:ext cx="1400760" cy="531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B0048FF-E2CC-F90B-63FC-91F70C63720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13970" y="2621520"/>
                <a:ext cx="1409400" cy="54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013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2800" dirty="0">
                <a:cs typeface="+mn-cs"/>
              </a:rPr>
              <a:t>לאחר קבלת אישור שיבוץ בדיון יופיעו מסמכי המחקר </a:t>
            </a:r>
            <a:br>
              <a:rPr lang="he-IL" sz="2800" dirty="0">
                <a:cs typeface="+mn-cs"/>
              </a:rPr>
            </a:br>
            <a:r>
              <a:rPr lang="he-IL" sz="2800" dirty="0" smtClean="0">
                <a:cs typeface="+mn-cs"/>
              </a:rPr>
              <a:t>יש לחתום דיגיטלית על גבי ההגשה (תקבלו במייל לינק לחתימה), ולאחר </a:t>
            </a:r>
            <a:r>
              <a:rPr lang="he-IL" sz="2800" dirty="0">
                <a:cs typeface="+mn-cs"/>
              </a:rPr>
              <a:t>מכן </a:t>
            </a:r>
            <a:r>
              <a:rPr lang="he-IL" sz="2800" u="sng" dirty="0">
                <a:cs typeface="+mn-cs"/>
              </a:rPr>
              <a:t>להעביר את המסמכים לרכזת </a:t>
            </a:r>
            <a:r>
              <a:rPr lang="he-IL" sz="2800" u="sng" dirty="0" smtClean="0">
                <a:cs typeface="+mn-cs"/>
              </a:rPr>
              <a:t>הוועדה בעותק קשיח</a:t>
            </a:r>
            <a:r>
              <a:rPr lang="he-IL" sz="2800" dirty="0" smtClean="0">
                <a:cs typeface="+mn-cs"/>
              </a:rPr>
              <a:t>.</a:t>
            </a:r>
            <a:endParaRPr lang="he-IL" sz="2800" dirty="0">
              <a:cs typeface="+mn-c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986" y="2046514"/>
            <a:ext cx="11267128" cy="4540161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9771017" y="3500846"/>
            <a:ext cx="792480" cy="130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7" name="מחבר חץ ישר 6"/>
          <p:cNvCxnSpPr>
            <a:cxnSpLocks/>
          </p:cNvCxnSpPr>
          <p:nvPr/>
        </p:nvCxnSpPr>
        <p:spPr>
          <a:xfrm>
            <a:off x="948690" y="1778042"/>
            <a:ext cx="824593" cy="1006384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7686ACA-C62C-1473-224C-771C068068EE}"/>
                  </a:ext>
                </a:extLst>
              </p14:cNvPr>
              <p14:cNvContentPartPr/>
              <p14:nvPr/>
            </p14:nvContentPartPr>
            <p14:xfrm>
              <a:off x="1607130" y="2748960"/>
              <a:ext cx="978120" cy="4968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7686ACA-C62C-1473-224C-771C068068E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98130" y="2740320"/>
                <a:ext cx="995760" cy="51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13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dirty="0" smtClean="0">
                <a:cs typeface="+mn-cs"/>
              </a:rPr>
              <a:t>נקודות חשובות</a:t>
            </a:r>
            <a:endParaRPr lang="he-IL" sz="4000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במידה והמחקר הינו פרוספקטיבי יש להתייעץ עם רכזת הוועדה או מתאמת המחקר לגבי המסמכים הנוספים הנדרשים להגשה</a:t>
            </a:r>
            <a:r>
              <a:rPr lang="en-US" dirty="0" smtClean="0"/>
              <a:t>.</a:t>
            </a:r>
            <a:r>
              <a:rPr lang="he-IL" dirty="0" smtClean="0"/>
              <a:t> </a:t>
            </a:r>
          </a:p>
          <a:p>
            <a:r>
              <a:rPr lang="he-IL" dirty="0" smtClean="0"/>
              <a:t>אין להתחיל במחקר לפני קבלת טופס 6 או 16 (אישור ועדת הלסינקי) וגם טופס 7 או 17 (אישור מנהל המרכז הרפואי)</a:t>
            </a:r>
            <a:r>
              <a:rPr lang="en-US" dirty="0" smtClean="0"/>
              <a:t>.</a:t>
            </a:r>
            <a:r>
              <a:rPr lang="he-IL" dirty="0" smtClean="0"/>
              <a:t> </a:t>
            </a:r>
          </a:p>
          <a:p>
            <a:r>
              <a:rPr lang="he-IL" dirty="0" smtClean="0"/>
              <a:t>לאחר האישור יש לבנות תיק מחקר מסודר ולשמור אותו בארון נעול</a:t>
            </a:r>
            <a:r>
              <a:rPr lang="en-US" dirty="0" smtClean="0"/>
              <a:t>,</a:t>
            </a:r>
            <a:r>
              <a:rPr lang="he-IL" dirty="0" smtClean="0"/>
              <a:t> ולעדכן את התיק באופן כרונולוגי</a:t>
            </a:r>
            <a:r>
              <a:rPr lang="he-IL" dirty="0"/>
              <a:t>.</a:t>
            </a:r>
            <a:endParaRPr lang="he-IL" dirty="0" smtClean="0"/>
          </a:p>
          <a:p>
            <a:r>
              <a:rPr lang="he-IL" dirty="0" smtClean="0"/>
              <a:t>ניתן למצוא הנחיות מפורטות  ונהלים עדכניים </a:t>
            </a:r>
            <a:r>
              <a:rPr lang="he-IL" b="1" u="sng" dirty="0" smtClean="0"/>
              <a:t>בפורטל המרכז הרפואי זיו</a:t>
            </a:r>
            <a:r>
              <a:rPr lang="en-US" u="sng" dirty="0" smtClean="0"/>
              <a:t>.</a:t>
            </a:r>
            <a:endParaRPr lang="he-IL" u="sng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420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מציין מיקום תוכן 2">
            <a:extLst>
              <a:ext uri="{FF2B5EF4-FFF2-40B4-BE49-F238E27FC236}">
                <a16:creationId xmlns:a16="http://schemas.microsoft.com/office/drawing/2014/main" id="{0FA61369-B8B1-F6BF-A42A-EB4EC5055E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81673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B802119-44BE-67ED-30C4-80D7FBD57CFF}"/>
              </a:ext>
            </a:extLst>
          </p:cNvPr>
          <p:cNvSpPr/>
          <p:nvPr/>
        </p:nvSpPr>
        <p:spPr>
          <a:xfrm>
            <a:off x="5462441" y="5473234"/>
            <a:ext cx="22958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igh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he-IL" sz="4800" b="1" dirty="0">
                <a:ln w="22225">
                  <a:noFill/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בהצלחה</a:t>
            </a:r>
            <a:endParaRPr lang="en-US" sz="4800" b="1" cap="none" spc="0" dirty="0">
              <a:ln w="6600">
                <a:noFill/>
                <a:prstDash val="solid"/>
              </a:ln>
              <a:solidFill>
                <a:srgbClr val="FFFFFF"/>
              </a:solidFill>
              <a:effectLst>
                <a:reflection blurRad="6350" stA="55000" endA="50" endPos="85000" dist="6000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623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192C51-B764-4A9B-9587-5EF8B628B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48929" y="557190"/>
            <a:ext cx="5181510" cy="1671569"/>
          </a:xfrm>
        </p:spPr>
        <p:txBody>
          <a:bodyPr>
            <a:normAutofit/>
          </a:bodyPr>
          <a:lstStyle/>
          <a:p>
            <a:r>
              <a:rPr lang="he-IL" sz="4000" b="1" dirty="0">
                <a:cs typeface="+mn-cs"/>
              </a:rPr>
              <a:t>מדעי יסוד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48931" y="2014764"/>
            <a:ext cx="5181508" cy="37224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e-IL" sz="2000" dirty="0">
                <a:cs typeface="+mj-cs"/>
              </a:rPr>
              <a:t> </a:t>
            </a:r>
            <a:r>
              <a:rPr lang="he-IL" sz="2000" dirty="0"/>
              <a:t>עבודת מדעי יסוד היא חלק מדרישות ההתמחות, ומשמעותה היא עבודת מחקר בנושא רפואי, המתבצעת במשך שישה חודשים רצופים ובמשרה מלאה, לא ניתן לפצל תקופת מדעי יסוד.</a:t>
            </a:r>
          </a:p>
          <a:p>
            <a:pPr marL="0" indent="0">
              <a:buNone/>
            </a:pPr>
            <a:endParaRPr lang="he-IL" sz="20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he-IL" sz="2000" dirty="0">
                <a:cs typeface="+mj-cs"/>
              </a:rPr>
              <a:t> </a:t>
            </a:r>
            <a:r>
              <a:rPr lang="he-IL" sz="2000" dirty="0"/>
              <a:t>ניתן לעשותה במעבדות רפואיות, במעבדות מחקר, במכונים רפואיים או במחלקות בתי החולים.</a:t>
            </a:r>
          </a:p>
        </p:txBody>
      </p:sp>
      <p:pic>
        <p:nvPicPr>
          <p:cNvPr id="12" name="Picture 11" descr="מולקולות">
            <a:extLst>
              <a:ext uri="{FF2B5EF4-FFF2-40B4-BE49-F238E27FC236}">
                <a16:creationId xmlns:a16="http://schemas.microsoft.com/office/drawing/2014/main" id="{5ACB1618-0C99-412C-E8CA-69744CB429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320" r="12253" b="-1"/>
          <a:stretch/>
        </p:blipFill>
        <p:spPr>
          <a:xfrm>
            <a:off x="6189155" y="10"/>
            <a:ext cx="6002844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8862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b="1" dirty="0">
                <a:cs typeface="+mn-cs"/>
              </a:rPr>
              <a:t>נושאים להצעת מחקר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 smtClean="0"/>
              <a:t>ניתן </a:t>
            </a:r>
            <a:r>
              <a:rPr lang="he-IL" dirty="0"/>
              <a:t>לבצע מחקר למטרת מדעי יסוד הקשור לנושאים הבאים: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63" y="2621209"/>
            <a:ext cx="10859587" cy="293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24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b="1" dirty="0">
                <a:cs typeface="+mn-cs"/>
              </a:rPr>
              <a:t>לפני שמתחילים... הכנה למדעי היסוד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779BACB6-4114-4EAC-5485-7BE8AC9421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7821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9116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" name="כותרת 1">
            <a:extLst>
              <a:ext uri="{FF2B5EF4-FFF2-40B4-BE49-F238E27FC236}">
                <a16:creationId xmlns:a16="http://schemas.microsoft.com/office/drawing/2014/main" id="{C8CDFAD4-E2C1-2197-79DB-CBEAAC72A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716" y="955309"/>
            <a:ext cx="7074568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rtl="0"/>
            <a:r>
              <a:rPr lang="he-IL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אין</a:t>
            </a:r>
            <a:r>
              <a:rPr lang="en-US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 מתח</a:t>
            </a:r>
            <a:r>
              <a:rPr lang="he-IL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י</a:t>
            </a:r>
            <a:r>
              <a:rPr lang="en-US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לים 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מדעי יסוד לפני קבלת אישור </a:t>
            </a:r>
            <a:r>
              <a:rPr lang="en-US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וע</a:t>
            </a:r>
            <a:r>
              <a:rPr lang="he-IL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ד</a:t>
            </a:r>
            <a:r>
              <a:rPr lang="en-US" sz="4000" b="1" kern="1200" dirty="0" smtClean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ת 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n-cs"/>
              </a:rPr>
              <a:t>הלסינקי</a:t>
            </a:r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n-cs"/>
              </a:rPr>
            </a:b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B85BF9-33CE-58B3-58A6-04E4AB167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4916" y="4533813"/>
            <a:ext cx="6930189" cy="938463"/>
          </a:xfrm>
        </p:spPr>
        <p:txBody>
          <a:bodyPr vert="horz" lIns="91440" tIns="45720" rIns="91440" bIns="45720" rtlCol="0">
            <a:normAutofit/>
          </a:bodyPr>
          <a:lstStyle/>
          <a:p>
            <a:pPr algn="ctr" rtl="0"/>
            <a:r>
              <a:rPr lang="he-IL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לאחר סיום </a:t>
            </a:r>
            <a:r>
              <a:rPr lang="he-IL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קורסי חובה</a:t>
            </a:r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811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12785" y="763257"/>
            <a:ext cx="9792469" cy="1293788"/>
          </a:xfrm>
        </p:spPr>
        <p:txBody>
          <a:bodyPr anchor="ctr">
            <a:normAutofit/>
          </a:bodyPr>
          <a:lstStyle/>
          <a:p>
            <a:pPr algn="ctr"/>
            <a:r>
              <a:rPr lang="he-IL" sz="4000" b="1" dirty="0">
                <a:cs typeface="+mn-cs"/>
              </a:rPr>
              <a:t>הגשת בקשה לוועדת הלסינקי</a:t>
            </a:r>
          </a:p>
        </p:txBody>
      </p:sp>
      <p:pic>
        <p:nvPicPr>
          <p:cNvPr id="4" name="תמונה 3" descr="A logo with a blue and green circle&#10;&#10;Description automatically generated"/>
          <p:cNvPicPr>
            <a:picLocks noChangeAspect="1"/>
          </p:cNvPicPr>
          <p:nvPr/>
        </p:nvPicPr>
        <p:blipFill rotWithShape="1">
          <a:blip r:embed="rId2"/>
          <a:srcRect t="12761" r="-1" b="24428"/>
          <a:stretch/>
        </p:blipFill>
        <p:spPr>
          <a:xfrm>
            <a:off x="448714" y="385058"/>
            <a:ext cx="1286916" cy="1286928"/>
          </a:xfrm>
          <a:prstGeom prst="rect">
            <a:avLst/>
          </a:prstGeom>
        </p:spPr>
      </p:pic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244833" y="1850976"/>
            <a:ext cx="10530400" cy="2606545"/>
          </a:xfrm>
        </p:spPr>
        <p:txBody>
          <a:bodyPr anchor="t">
            <a:noAutofit/>
          </a:bodyPr>
          <a:lstStyle/>
          <a:p>
            <a:pPr lvl="1" algn="ctr">
              <a:lnSpc>
                <a:spcPct val="160000"/>
              </a:lnSpc>
            </a:pPr>
            <a:r>
              <a:rPr lang="he-IL" sz="2200" dirty="0"/>
              <a:t>שימוש </a:t>
            </a:r>
            <a:r>
              <a:rPr lang="he-IL" sz="2200" dirty="0" smtClean="0"/>
              <a:t>בתכנת </a:t>
            </a:r>
            <a:r>
              <a:rPr lang="he-IL" sz="2200" dirty="0"/>
              <a:t>"מטרות" במערכת בית </a:t>
            </a:r>
            <a:r>
              <a:rPr lang="he-IL" sz="2200" dirty="0" smtClean="0"/>
              <a:t>המרכז הרפואי, דרכה </a:t>
            </a:r>
            <a:r>
              <a:rPr lang="he-IL" sz="2200" dirty="0"/>
              <a:t>ניתן להעלות </a:t>
            </a:r>
            <a:r>
              <a:rPr lang="he-IL" sz="2200" dirty="0" smtClean="0"/>
              <a:t>את </a:t>
            </a:r>
            <a:r>
              <a:rPr lang="he-IL" sz="2200" dirty="0"/>
              <a:t>המסמכים הנדרשים לצורך קבלת אישור המחקר.</a:t>
            </a:r>
          </a:p>
          <a:p>
            <a:pPr lvl="1" algn="ctr">
              <a:lnSpc>
                <a:spcPct val="160000"/>
              </a:lnSpc>
            </a:pPr>
            <a:r>
              <a:rPr lang="he-IL" sz="2200" dirty="0"/>
              <a:t>במידה והחוקר הראשי מנחה </a:t>
            </a:r>
            <a:r>
              <a:rPr lang="he-IL" sz="2200" b="1" dirty="0"/>
              <a:t>בפעם הראשונה </a:t>
            </a:r>
            <a:r>
              <a:rPr lang="he-IL" sz="2200" dirty="0"/>
              <a:t>יש צורך לקבל גישה </a:t>
            </a:r>
            <a:r>
              <a:rPr lang="he-IL" sz="2200" dirty="0" smtClean="0"/>
              <a:t>לתכנת </a:t>
            </a:r>
            <a:r>
              <a:rPr lang="he-IL" sz="2200" dirty="0"/>
              <a:t>"</a:t>
            </a:r>
            <a:r>
              <a:rPr lang="he-IL" sz="2200" dirty="0" smtClean="0"/>
              <a:t>מטרות" מרכזת </a:t>
            </a:r>
            <a:r>
              <a:rPr lang="he-IL" sz="2200" dirty="0"/>
              <a:t>ועדת הלסינקי </a:t>
            </a:r>
            <a:r>
              <a:rPr lang="he-IL" sz="2200" dirty="0" smtClean="0"/>
              <a:t>גב' </a:t>
            </a:r>
            <a:r>
              <a:rPr lang="he-IL" sz="2200" dirty="0" err="1" smtClean="0"/>
              <a:t>מירנה</a:t>
            </a:r>
            <a:r>
              <a:rPr lang="he-IL" sz="2200" dirty="0" smtClean="0"/>
              <a:t> </a:t>
            </a:r>
            <a:r>
              <a:rPr lang="he-IL" sz="2200" dirty="0" err="1" smtClean="0"/>
              <a:t>זרייק</a:t>
            </a:r>
            <a:r>
              <a:rPr lang="he-IL" sz="2200" dirty="0"/>
              <a:t> </a:t>
            </a:r>
            <a:r>
              <a:rPr lang="en-US" sz="2200" b="1" dirty="0" smtClean="0">
                <a:solidFill>
                  <a:schemeClr val="accent5"/>
                </a:solidFill>
                <a:hlinkClick r:id="rId3"/>
              </a:rPr>
              <a:t>mirnaz@ziv.gov.il</a:t>
            </a:r>
            <a:r>
              <a:rPr lang="he-IL" sz="2200" b="1" dirty="0" smtClean="0">
                <a:solidFill>
                  <a:schemeClr val="accent5"/>
                </a:solidFill>
              </a:rPr>
              <a:t> 053-8784004</a:t>
            </a:r>
            <a:endParaRPr lang="en-US" sz="2200" b="1" dirty="0" smtClean="0">
              <a:solidFill>
                <a:schemeClr val="accent5"/>
              </a:solidFill>
            </a:endParaRPr>
          </a:p>
          <a:p>
            <a:pPr lvl="1" algn="ctr">
              <a:lnSpc>
                <a:spcPct val="160000"/>
              </a:lnSpc>
            </a:pPr>
            <a:r>
              <a:rPr lang="he-IL" sz="2200" dirty="0" smtClean="0"/>
              <a:t>ניתן </a:t>
            </a:r>
            <a:r>
              <a:rPr lang="he-IL" sz="2200" dirty="0" smtClean="0"/>
              <a:t>להיעזר במתאמת המחקר של הלסינקי לפני הגשת המחקר גב' שרון זינגר </a:t>
            </a:r>
            <a:r>
              <a:rPr lang="en-US" sz="2200" dirty="0" smtClean="0"/>
              <a:t> </a:t>
            </a:r>
            <a:r>
              <a:rPr lang="en-US" sz="2200" b="1" dirty="0" smtClean="0">
                <a:solidFill>
                  <a:schemeClr val="accent5"/>
                </a:solidFill>
                <a:hlinkClick r:id="rId4"/>
              </a:rPr>
              <a:t>sharonz@ziv.gov.il</a:t>
            </a:r>
            <a:endParaRPr lang="he-IL" sz="2200" b="1" dirty="0" smtClean="0">
              <a:solidFill>
                <a:schemeClr val="accent5"/>
              </a:solidFill>
            </a:endParaRPr>
          </a:p>
          <a:p>
            <a:pPr lvl="1" algn="ctr">
              <a:lnSpc>
                <a:spcPct val="160000"/>
              </a:lnSpc>
            </a:pPr>
            <a:r>
              <a:rPr lang="he-IL" sz="2200" b="1" u="sng" dirty="0" smtClean="0"/>
              <a:t>תכנת </a:t>
            </a:r>
            <a:r>
              <a:rPr lang="he-IL" sz="2200" b="1" u="sng" dirty="0"/>
              <a:t>"</a:t>
            </a:r>
            <a:r>
              <a:rPr lang="he-IL" sz="2200" b="1" u="sng" dirty="0" smtClean="0"/>
              <a:t>מטרות" </a:t>
            </a:r>
            <a:r>
              <a:rPr lang="he-IL" sz="2200" b="1" u="sng" dirty="0"/>
              <a:t>נמצאת ב VDI בכל מחשב </a:t>
            </a:r>
            <a:r>
              <a:rPr lang="he-IL" sz="2200" b="1" u="sng" dirty="0" smtClean="0"/>
              <a:t>במרכז הרפואי</a:t>
            </a:r>
            <a:endParaRPr lang="he-IL" sz="2200" b="1" u="sng" dirty="0"/>
          </a:p>
        </p:txBody>
      </p:sp>
    </p:spTree>
    <p:extLst>
      <p:ext uri="{BB962C8B-B14F-4D97-AF65-F5344CB8AC3E}">
        <p14:creationId xmlns:p14="http://schemas.microsoft.com/office/powerpoint/2010/main" val="225207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לאחר </a:t>
            </a:r>
            <a:r>
              <a:rPr lang="he-IL" sz="2800" dirty="0" smtClean="0">
                <a:cs typeface="+mn-cs"/>
              </a:rPr>
              <a:t>הכניסה לתוכנת מטרות </a:t>
            </a:r>
            <a:r>
              <a:rPr lang="he-IL" sz="2800" dirty="0">
                <a:cs typeface="+mn-cs"/>
              </a:rPr>
              <a:t>– יש לבחור בקשה חדשה למחקר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285" y="1516517"/>
            <a:ext cx="9464860" cy="4901700"/>
          </a:xfrm>
          <a:prstGeom prst="rect">
            <a:avLst/>
          </a:prstGeom>
        </p:spPr>
      </p:pic>
      <p:cxnSp>
        <p:nvCxnSpPr>
          <p:cNvPr id="7" name="מחבר חץ ישר 6"/>
          <p:cNvCxnSpPr>
            <a:cxnSpLocks/>
          </p:cNvCxnSpPr>
          <p:nvPr/>
        </p:nvCxnSpPr>
        <p:spPr>
          <a:xfrm>
            <a:off x="8596448" y="3247367"/>
            <a:ext cx="782683" cy="72000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מלבן 7"/>
          <p:cNvSpPr/>
          <p:nvPr/>
        </p:nvSpPr>
        <p:spPr>
          <a:xfrm>
            <a:off x="9379131" y="2151017"/>
            <a:ext cx="679269" cy="2090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7689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45" y="212885"/>
            <a:ext cx="10972800" cy="1600200"/>
          </a:xfrm>
        </p:spPr>
        <p:txBody>
          <a:bodyPr>
            <a:normAutofit/>
          </a:bodyPr>
          <a:lstStyle/>
          <a:p>
            <a:pPr algn="ctr"/>
            <a:r>
              <a:rPr lang="he-IL" sz="2800" dirty="0" smtClean="0">
                <a:cs typeface="+mn-cs"/>
              </a:rPr>
              <a:t>להוסיף את שם החוקר הראשי- יש לכתוב את מנהל המחלקה או הרופא המנחה</a:t>
            </a:r>
            <a:br>
              <a:rPr lang="he-IL" sz="2800" dirty="0" smtClean="0">
                <a:cs typeface="+mn-cs"/>
              </a:rPr>
            </a:br>
            <a:r>
              <a:rPr lang="he-IL" sz="2800" dirty="0" smtClean="0">
                <a:cs typeface="+mn-cs"/>
              </a:rPr>
              <a:t> (יש לוודא שקיים אישור מהמועצה המדעית)</a:t>
            </a:r>
            <a:endParaRPr lang="he-IL" sz="2800" dirty="0"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535" y="2035921"/>
            <a:ext cx="4928219" cy="45130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מלבן 2"/>
          <p:cNvSpPr/>
          <p:nvPr/>
        </p:nvSpPr>
        <p:spPr>
          <a:xfrm>
            <a:off x="7193903" y="3604247"/>
            <a:ext cx="750277" cy="2391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6" name="מחבר חץ ישר 5">
            <a:extLst>
              <a:ext uri="{FF2B5EF4-FFF2-40B4-BE49-F238E27FC236}">
                <a16:creationId xmlns:a16="http://schemas.microsoft.com/office/drawing/2014/main" id="{705A69C9-D2D2-5975-908C-71D67CCAFE34}"/>
              </a:ext>
            </a:extLst>
          </p:cNvPr>
          <p:cNvCxnSpPr>
            <a:cxnSpLocks/>
          </p:cNvCxnSpPr>
          <p:nvPr/>
        </p:nvCxnSpPr>
        <p:spPr>
          <a:xfrm>
            <a:off x="6761428" y="2597490"/>
            <a:ext cx="338211" cy="764162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0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4245" y="212885"/>
            <a:ext cx="10972800" cy="1600200"/>
          </a:xfrm>
        </p:spPr>
        <p:txBody>
          <a:bodyPr>
            <a:normAutofit/>
          </a:bodyPr>
          <a:lstStyle/>
          <a:p>
            <a:pPr algn="ctr"/>
            <a:r>
              <a:rPr lang="he-IL" sz="2800" dirty="0" smtClean="0">
                <a:cs typeface="+mn-cs"/>
              </a:rPr>
              <a:t>יש לכתוב את </a:t>
            </a:r>
            <a:r>
              <a:rPr lang="he-IL" sz="2800" dirty="0">
                <a:cs typeface="+mn-cs"/>
              </a:rPr>
              <a:t>סוג </a:t>
            </a:r>
            <a:r>
              <a:rPr lang="he-IL" sz="2800" dirty="0" smtClean="0">
                <a:cs typeface="+mn-cs"/>
              </a:rPr>
              <a:t>המחקר ושם המחקר (</a:t>
            </a:r>
            <a:r>
              <a:rPr lang="he-IL" sz="2800" dirty="0">
                <a:cs typeface="+mn-cs"/>
              </a:rPr>
              <a:t>בעברית)</a:t>
            </a:r>
            <a:r>
              <a:rPr lang="en-US" sz="2800" dirty="0">
                <a:cs typeface="+mn-cs"/>
              </a:rPr>
              <a:t/>
            </a:r>
            <a:br>
              <a:rPr lang="en-US" sz="2800" dirty="0">
                <a:cs typeface="+mn-cs"/>
              </a:rPr>
            </a:br>
            <a:r>
              <a:rPr lang="he-IL" sz="2800" b="1" dirty="0">
                <a:cs typeface="+mn-cs"/>
              </a:rPr>
              <a:t>יש להתייעץ עם רכזת הוועדה במידה </a:t>
            </a:r>
            <a:r>
              <a:rPr lang="he-IL" sz="2800" b="1" dirty="0" smtClean="0">
                <a:cs typeface="+mn-cs"/>
              </a:rPr>
              <a:t>ואינכם </a:t>
            </a:r>
            <a:r>
              <a:rPr lang="he-IL" sz="2800" b="1" dirty="0">
                <a:cs typeface="+mn-cs"/>
              </a:rPr>
              <a:t>בטוחים בסוג </a:t>
            </a:r>
            <a:r>
              <a:rPr lang="he-IL" sz="2800" b="1" dirty="0" smtClean="0">
                <a:cs typeface="+mn-cs"/>
              </a:rPr>
              <a:t>המחקר</a:t>
            </a:r>
            <a:r>
              <a:rPr lang="en-US" sz="2800" dirty="0" smtClean="0">
                <a:cs typeface="+mn-cs"/>
              </a:rPr>
              <a:t>.</a:t>
            </a:r>
            <a:endParaRPr lang="he-IL" sz="2800" dirty="0">
              <a:cs typeface="+mn-c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901" y="1690688"/>
            <a:ext cx="4927707" cy="44352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cxnSp>
        <p:nvCxnSpPr>
          <p:cNvPr id="6" name="מחבר חץ ישר 5">
            <a:extLst>
              <a:ext uri="{FF2B5EF4-FFF2-40B4-BE49-F238E27FC236}">
                <a16:creationId xmlns:a16="http://schemas.microsoft.com/office/drawing/2014/main" id="{705A69C9-D2D2-5975-908C-71D67CCAFE34}"/>
              </a:ext>
            </a:extLst>
          </p:cNvPr>
          <p:cNvCxnSpPr>
            <a:cxnSpLocks/>
          </p:cNvCxnSpPr>
          <p:nvPr/>
        </p:nvCxnSpPr>
        <p:spPr>
          <a:xfrm>
            <a:off x="6686783" y="2823255"/>
            <a:ext cx="338211" cy="764162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5">
            <a:extLst>
              <a:ext uri="{FF2B5EF4-FFF2-40B4-BE49-F238E27FC236}">
                <a16:creationId xmlns:a16="http://schemas.microsoft.com/office/drawing/2014/main" id="{C893F152-09C5-FC17-FDF4-5F4B589A4407}"/>
              </a:ext>
            </a:extLst>
          </p:cNvPr>
          <p:cNvCxnSpPr>
            <a:cxnSpLocks/>
          </p:cNvCxnSpPr>
          <p:nvPr/>
        </p:nvCxnSpPr>
        <p:spPr>
          <a:xfrm>
            <a:off x="5396193" y="2254742"/>
            <a:ext cx="338211" cy="764162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58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471</Words>
  <Application>Microsoft Office PowerPoint</Application>
  <PresentationFormat>מסך רחב</PresentationFormat>
  <Paragraphs>53</Paragraphs>
  <Slides>19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ערכת נושא Office</vt:lpstr>
      <vt:lpstr>הנחיות לקראת ביצוע מדעי יסוד</vt:lpstr>
      <vt:lpstr>מדעי יסוד</vt:lpstr>
      <vt:lpstr>נושאים להצעת מחקר</vt:lpstr>
      <vt:lpstr>לפני שמתחילים... הכנה למדעי היסוד</vt:lpstr>
      <vt:lpstr>אין מתחילים מדעי יסוד לפני קבלת אישור ועדת הלסינקי </vt:lpstr>
      <vt:lpstr>הגשת בקשה לוועדת הלסינקי</vt:lpstr>
      <vt:lpstr>לאחר הכניסה לתוכנת מטרות – יש לבחור בקשה חדשה למחקר</vt:lpstr>
      <vt:lpstr>להוסיף את שם החוקר הראשי- יש לכתוב את מנהל המחלקה או הרופא המנחה  (יש לוודא שקיים אישור מהמועצה המדעית)</vt:lpstr>
      <vt:lpstr>יש לכתוב את סוג המחקר ושם המחקר (בעברית) יש להתייעץ עם רכזת הוועדה במידה ואינכם בטוחים בסוג המחקר.</vt:lpstr>
      <vt:lpstr>לבחור שמות של כל החוקרים ותפקידם במחקר ואת מנהל המחלקה בה מתקיים המחקר</vt:lpstr>
      <vt:lpstr>העלאת פרוטוקול המחקר (הצעת המחקר) ותקציר של הפרוטוקול- לחץ על מסמך חדש</vt:lpstr>
      <vt:lpstr>יש לבדוק שהפרוטוקול מכיל את כל הסעיפים הנדרשים לפי נוהל משרד הבריאות</vt:lpstr>
      <vt:lpstr>יש להוסיף מס' גרסה (1.0) של הפרוטוקול, תאריך גרסה וסימון הפרוטוקול (ניתן לרשום את מס' הלסינקי בצהוב) </vt:lpstr>
      <vt:lpstr>יש לכתוב את התקציר לפי התבנית בתוכנת מטרות ואז לצרף את הפרוטוקול במקום המסומן למעלה</vt:lpstr>
      <vt:lpstr>  בנוסף להגשה במטרות יש להגיש לוועדה טופס איסוף  נתונים – הטופס יכיל את כל המשתנים שייאספו במהלך המחקר.   </vt:lpstr>
      <vt:lpstr>לאחר סיום כל השלבים, יש לפנות לרכזת ועדת הלסינקי על מנת שתבדוק את ההגשה לפני שליחתה לשיבוץ</vt:lpstr>
      <vt:lpstr>לאחר קבלת אישור שיבוץ בדיון יופיעו מסמכי המחקר  יש לחתום דיגיטלית על גבי ההגשה (תקבלו במייל לינק לחתימה), ולאחר מכן להעביר את המסמכים לרכזת הוועדה בעותק קשיח.</vt:lpstr>
      <vt:lpstr>נקודות חשובות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מיד חשוב לקראת ביצוע מדעי יסוד</dc:title>
  <dc:creator>admin</dc:creator>
  <cp:lastModifiedBy>לילך רוזיליו</cp:lastModifiedBy>
  <cp:revision>35</cp:revision>
  <dcterms:created xsi:type="dcterms:W3CDTF">2023-10-22T15:34:31Z</dcterms:created>
  <dcterms:modified xsi:type="dcterms:W3CDTF">2025-05-11T12:02:28Z</dcterms:modified>
</cp:coreProperties>
</file>